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9" r:id="rId1"/>
  </p:sldMasterIdLst>
  <p:sldIdLst>
    <p:sldId id="256" r:id="rId2"/>
    <p:sldId id="271" r:id="rId3"/>
    <p:sldId id="257" r:id="rId4"/>
    <p:sldId id="262" r:id="rId5"/>
    <p:sldId id="258" r:id="rId6"/>
    <p:sldId id="259" r:id="rId7"/>
    <p:sldId id="260" r:id="rId8"/>
    <p:sldId id="261" r:id="rId9"/>
    <p:sldId id="277" r:id="rId10"/>
    <p:sldId id="263" r:id="rId11"/>
    <p:sldId id="264" r:id="rId12"/>
    <p:sldId id="265" r:id="rId13"/>
    <p:sldId id="267" r:id="rId14"/>
    <p:sldId id="268" r:id="rId15"/>
    <p:sldId id="270" r:id="rId16"/>
    <p:sldId id="266" r:id="rId17"/>
    <p:sldId id="269" r:id="rId18"/>
    <p:sldId id="278" r:id="rId19"/>
    <p:sldId id="273" r:id="rId20"/>
    <p:sldId id="272" r:id="rId21"/>
    <p:sldId id="274" r:id="rId22"/>
    <p:sldId id="275" r:id="rId23"/>
    <p:sldId id="276" r:id="rId2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атима Точиева" initials="ФТ" lastIdx="3" clrIdx="0">
    <p:extLst>
      <p:ext uri="{19B8F6BF-5375-455C-9EA6-DF929625EA0E}">
        <p15:presenceInfo xmlns:p15="http://schemas.microsoft.com/office/powerpoint/2012/main" userId="S-1-5-21-1689380830-3590423003-2862083639-2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7724B-1E04-4CF7-A4F6-9CB7938B3E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363D9-B303-49ED-B47F-8D774957DA01}">
      <dgm:prSet custT="1"/>
      <dgm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 представления документов, предусмотренных пунктами 26(1) и 26(2) Порядка, в течение 5 рабочих дней общеобразовательной организацией проводится проверка их комплектности.</a:t>
          </a:r>
        </a:p>
      </dgm:t>
    </dgm:pt>
    <dgm:pt modelId="{BE17E592-97B7-4BBA-BA05-6829BF3DA990}" type="parTrans" cxnId="{5E98248B-77B4-4275-93CB-6E1ADD1CD811}">
      <dgm:prSet/>
      <dgm:spPr/>
      <dgm:t>
        <a:bodyPr/>
        <a:lstStyle/>
        <a:p>
          <a:endParaRPr lang="ru-RU"/>
        </a:p>
      </dgm:t>
    </dgm:pt>
    <dgm:pt modelId="{BDE74265-755E-45F4-BC0F-9E6E1CAA4428}" type="sibTrans" cxnId="{5E98248B-77B4-4275-93CB-6E1ADD1CD811}">
      <dgm:prSet/>
      <dgm:spPr/>
      <dgm:t>
        <a:bodyPr/>
        <a:lstStyle/>
        <a:p>
          <a:endParaRPr lang="ru-RU"/>
        </a:p>
      </dgm:t>
    </dgm:pt>
    <dgm:pt modelId="{92CCDDF4-3F94-4126-ABEC-3E9C964FC331}">
      <dgm:prSet custT="1"/>
      <dgm:spPr>
        <a:noFill/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представления 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неполного комплекта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документов, предусмотренных пунктами 26(1) и 26(2) Порядка, общеобразовательная организация 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возвращает заявление без его рассмотрения.</a:t>
          </a:r>
        </a:p>
      </dgm:t>
    </dgm:pt>
    <dgm:pt modelId="{074BBE4B-5CBE-43B5-8709-FEF3EBC0F662}" type="parTrans" cxnId="{E561B321-813F-47BE-AF59-320B222F2464}">
      <dgm:prSet/>
      <dgm:spPr/>
      <dgm:t>
        <a:bodyPr/>
        <a:lstStyle/>
        <a:p>
          <a:endParaRPr lang="ru-RU"/>
        </a:p>
      </dgm:t>
    </dgm:pt>
    <dgm:pt modelId="{EBCE9E00-A61E-463D-8D1D-7D342A790041}" type="sibTrans" cxnId="{E561B321-813F-47BE-AF59-320B222F2464}">
      <dgm:prSet/>
      <dgm:spPr/>
      <dgm:t>
        <a:bodyPr/>
        <a:lstStyle/>
        <a:p>
          <a:endParaRPr lang="ru-RU"/>
        </a:p>
      </dgm:t>
    </dgm:pt>
    <dgm:pt modelId="{CF920E7B-1ACC-49E6-B108-EACA3E50659D}">
      <dgm:prSet custT="1"/>
      <dgm:spPr>
        <a:noFill/>
      </dgm:spPr>
      <dgm:t>
        <a:bodyPr/>
        <a:lstStyle/>
        <a:p>
          <a:r>
            <a: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представления </a:t>
          </a:r>
          <a:r>
            <a: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полного комплекта </a:t>
          </a:r>
          <a:r>
            <a: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документов, предусмотренных пунктами 26(1) и 26(2) Порядка, общеобразовательная организация в течение </a:t>
          </a:r>
          <a:r>
            <a: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рабочих дней </a:t>
          </a:r>
          <a:r>
            <a: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</a:t>
          </a:r>
          <a:r>
            <a: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проверку достоверности предоставленных документов</a:t>
          </a:r>
          <a:r>
            <a: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При проведении указанной проверки общеобразовательная организация </a:t>
          </a:r>
          <a:r>
            <a: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обращается к соответствующим государственным информационным системам </a:t>
          </a:r>
          <a:r>
            <a: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(или) в </a:t>
          </a:r>
          <a:r>
            <a: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органы, включая органы внутренних дел, и организации.</a:t>
          </a:r>
        </a:p>
      </dgm:t>
    </dgm:pt>
    <dgm:pt modelId="{955ADF3A-B67D-4FEA-A785-A08E045F2C37}" type="parTrans" cxnId="{ED58B10F-6096-40C7-9D86-6FA976EC365E}">
      <dgm:prSet/>
      <dgm:spPr/>
      <dgm:t>
        <a:bodyPr/>
        <a:lstStyle/>
        <a:p>
          <a:endParaRPr lang="ru-RU"/>
        </a:p>
      </dgm:t>
    </dgm:pt>
    <dgm:pt modelId="{8B6C0EBE-7F36-4488-ADF5-C3FBA9837BD8}" type="sibTrans" cxnId="{ED58B10F-6096-40C7-9D86-6FA976EC365E}">
      <dgm:prSet/>
      <dgm:spPr/>
      <dgm:t>
        <a:bodyPr/>
        <a:lstStyle/>
        <a:p>
          <a:endParaRPr lang="ru-RU"/>
        </a:p>
      </dgm:t>
    </dgm:pt>
    <dgm:pt modelId="{2273AC74-1F79-4851-940C-60C820E259FD}" type="pres">
      <dgm:prSet presAssocID="{7277724B-1E04-4CF7-A4F6-9CB7938B3E32}" presName="diagram" presStyleCnt="0">
        <dgm:presLayoutVars>
          <dgm:dir/>
          <dgm:resizeHandles val="exact"/>
        </dgm:presLayoutVars>
      </dgm:prSet>
      <dgm:spPr/>
    </dgm:pt>
    <dgm:pt modelId="{34C0DF04-90AF-49F6-9EF1-89BD7EFA77EA}" type="pres">
      <dgm:prSet presAssocID="{86F363D9-B303-49ED-B47F-8D774957DA01}" presName="node" presStyleLbl="node1" presStyleIdx="0" presStyleCnt="3" custScaleX="192463" custScaleY="35015" custLinFactNeighborX="1664" custLinFactNeighborY="-21104">
        <dgm:presLayoutVars>
          <dgm:bulletEnabled val="1"/>
        </dgm:presLayoutVars>
      </dgm:prSet>
      <dgm:spPr/>
    </dgm:pt>
    <dgm:pt modelId="{5DE6245B-3676-44D3-B346-C243F1832D07}" type="pres">
      <dgm:prSet presAssocID="{BDE74265-755E-45F4-BC0F-9E6E1CAA4428}" presName="sibTrans" presStyleCnt="0"/>
      <dgm:spPr/>
    </dgm:pt>
    <dgm:pt modelId="{8DEA5692-112E-43AA-AAF6-79E94B942423}" type="pres">
      <dgm:prSet presAssocID="{92CCDDF4-3F94-4126-ABEC-3E9C964FC331}" presName="node" presStyleLbl="node1" presStyleIdx="1" presStyleCnt="3" custScaleX="73565" custLinFactNeighborX="2765" custLinFactNeighborY="-7550">
        <dgm:presLayoutVars>
          <dgm:bulletEnabled val="1"/>
        </dgm:presLayoutVars>
      </dgm:prSet>
      <dgm:spPr/>
    </dgm:pt>
    <dgm:pt modelId="{C8D12513-3656-4088-B66A-31B7BBA4F45C}" type="pres">
      <dgm:prSet presAssocID="{EBCE9E00-A61E-463D-8D1D-7D342A790041}" presName="sibTrans" presStyleCnt="0"/>
      <dgm:spPr/>
    </dgm:pt>
    <dgm:pt modelId="{BB742287-0CD4-41B1-A901-79C3F386B916}" type="pres">
      <dgm:prSet presAssocID="{CF920E7B-1ACC-49E6-B108-EACA3E50659D}" presName="node" presStyleLbl="node1" presStyleIdx="2" presStyleCnt="3" custScaleX="106179" custScaleY="121543" custLinFactNeighborX="-4537" custLinFactNeighborY="-2567">
        <dgm:presLayoutVars>
          <dgm:bulletEnabled val="1"/>
        </dgm:presLayoutVars>
      </dgm:prSet>
      <dgm:spPr/>
    </dgm:pt>
  </dgm:ptLst>
  <dgm:cxnLst>
    <dgm:cxn modelId="{ED58B10F-6096-40C7-9D86-6FA976EC365E}" srcId="{7277724B-1E04-4CF7-A4F6-9CB7938B3E32}" destId="{CF920E7B-1ACC-49E6-B108-EACA3E50659D}" srcOrd="2" destOrd="0" parTransId="{955ADF3A-B67D-4FEA-A785-A08E045F2C37}" sibTransId="{8B6C0EBE-7F36-4488-ADF5-C3FBA9837BD8}"/>
    <dgm:cxn modelId="{7D906B1B-C075-4D46-920C-29EF9129F14A}" type="presOf" srcId="{86F363D9-B303-49ED-B47F-8D774957DA01}" destId="{34C0DF04-90AF-49F6-9EF1-89BD7EFA77EA}" srcOrd="0" destOrd="0" presId="urn:microsoft.com/office/officeart/2005/8/layout/default"/>
    <dgm:cxn modelId="{E561B321-813F-47BE-AF59-320B222F2464}" srcId="{7277724B-1E04-4CF7-A4F6-9CB7938B3E32}" destId="{92CCDDF4-3F94-4126-ABEC-3E9C964FC331}" srcOrd="1" destOrd="0" parTransId="{074BBE4B-5CBE-43B5-8709-FEF3EBC0F662}" sibTransId="{EBCE9E00-A61E-463D-8D1D-7D342A790041}"/>
    <dgm:cxn modelId="{73101C4D-6960-4EBF-A82F-1362276CFD15}" type="presOf" srcId="{CF920E7B-1ACC-49E6-B108-EACA3E50659D}" destId="{BB742287-0CD4-41B1-A901-79C3F386B916}" srcOrd="0" destOrd="0" presId="urn:microsoft.com/office/officeart/2005/8/layout/default"/>
    <dgm:cxn modelId="{5E98248B-77B4-4275-93CB-6E1ADD1CD811}" srcId="{7277724B-1E04-4CF7-A4F6-9CB7938B3E32}" destId="{86F363D9-B303-49ED-B47F-8D774957DA01}" srcOrd="0" destOrd="0" parTransId="{BE17E592-97B7-4BBA-BA05-6829BF3DA990}" sibTransId="{BDE74265-755E-45F4-BC0F-9E6E1CAA4428}"/>
    <dgm:cxn modelId="{DFC18B96-38E1-4DC6-859C-1D115CE79857}" type="presOf" srcId="{92CCDDF4-3F94-4126-ABEC-3E9C964FC331}" destId="{8DEA5692-112E-43AA-AAF6-79E94B942423}" srcOrd="0" destOrd="0" presId="urn:microsoft.com/office/officeart/2005/8/layout/default"/>
    <dgm:cxn modelId="{9EB1DFD4-8596-4B23-B19D-840FCA9CC5D7}" type="presOf" srcId="{7277724B-1E04-4CF7-A4F6-9CB7938B3E32}" destId="{2273AC74-1F79-4851-940C-60C820E259FD}" srcOrd="0" destOrd="0" presId="urn:microsoft.com/office/officeart/2005/8/layout/default"/>
    <dgm:cxn modelId="{49BDC47F-9A29-49C0-8E69-BDDEB587A706}" type="presParOf" srcId="{2273AC74-1F79-4851-940C-60C820E259FD}" destId="{34C0DF04-90AF-49F6-9EF1-89BD7EFA77EA}" srcOrd="0" destOrd="0" presId="urn:microsoft.com/office/officeart/2005/8/layout/default"/>
    <dgm:cxn modelId="{AA192B64-0248-48EE-A480-F39A4B3F11AA}" type="presParOf" srcId="{2273AC74-1F79-4851-940C-60C820E259FD}" destId="{5DE6245B-3676-44D3-B346-C243F1832D07}" srcOrd="1" destOrd="0" presId="urn:microsoft.com/office/officeart/2005/8/layout/default"/>
    <dgm:cxn modelId="{158E4600-E6AD-4352-942D-A13A5F2AC507}" type="presParOf" srcId="{2273AC74-1F79-4851-940C-60C820E259FD}" destId="{8DEA5692-112E-43AA-AAF6-79E94B942423}" srcOrd="2" destOrd="0" presId="urn:microsoft.com/office/officeart/2005/8/layout/default"/>
    <dgm:cxn modelId="{70183506-9688-4DEE-B382-821599D49CCE}" type="presParOf" srcId="{2273AC74-1F79-4851-940C-60C820E259FD}" destId="{C8D12513-3656-4088-B66A-31B7BBA4F45C}" srcOrd="3" destOrd="0" presId="urn:microsoft.com/office/officeart/2005/8/layout/default"/>
    <dgm:cxn modelId="{9BC075C0-2F3F-4F2C-A4D8-C1C59AF78DA0}" type="presParOf" srcId="{2273AC74-1F79-4851-940C-60C820E259FD}" destId="{BB742287-0CD4-41B1-A901-79C3F386B916}" srcOrd="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0DF04-90AF-49F6-9EF1-89BD7EFA77EA}">
      <dsp:nvSpPr>
        <dsp:cNvPr id="0" name=""/>
        <dsp:cNvSpPr/>
      </dsp:nvSpPr>
      <dsp:spPr>
        <a:xfrm>
          <a:off x="1121" y="0"/>
          <a:ext cx="11854180" cy="129398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 представления документов, предусмотренных пунктами 26(1) и 26(2) Порядка, в течение 5 рабочих дней общеобразовательной организацией проводится проверка их комплектности.</a:t>
          </a:r>
        </a:p>
      </dsp:txBody>
      <dsp:txXfrm>
        <a:off x="1121" y="0"/>
        <a:ext cx="11854180" cy="1293986"/>
      </dsp:txXfrm>
    </dsp:sp>
    <dsp:sp modelId="{8DEA5692-112E-43AA-AAF6-79E94B942423}">
      <dsp:nvSpPr>
        <dsp:cNvPr id="0" name=""/>
        <dsp:cNvSpPr/>
      </dsp:nvSpPr>
      <dsp:spPr>
        <a:xfrm>
          <a:off x="254596" y="2129590"/>
          <a:ext cx="4531015" cy="369551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представления 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неполного комплекта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документов, предусмотренных пунктами 26(1) и 26(2) Порядка, общеобразовательная организация 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возвращает заявление без его рассмотрения.</a:t>
          </a:r>
        </a:p>
      </dsp:txBody>
      <dsp:txXfrm>
        <a:off x="254596" y="2129590"/>
        <a:ext cx="4531015" cy="3695519"/>
      </dsp:txXfrm>
    </dsp:sp>
    <dsp:sp modelId="{BB742287-0CD4-41B1-A901-79C3F386B916}">
      <dsp:nvSpPr>
        <dsp:cNvPr id="0" name=""/>
        <dsp:cNvSpPr/>
      </dsp:nvSpPr>
      <dsp:spPr>
        <a:xfrm>
          <a:off x="4951787" y="1915675"/>
          <a:ext cx="6539776" cy="449164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представления </a:t>
          </a: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полного комплекта 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документов, предусмотренных пунктами 26(1) и 26(2) Порядка, общеобразовательная организация в течение </a:t>
          </a: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рабочих дней 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</a:t>
          </a: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проверку достоверности предоставленных документов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При проведении указанной проверки общеобразовательная организация </a:t>
          </a: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обращается к соответствующим государственным информационным системам 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(или) в </a:t>
          </a: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органы, включая органы внутренних дел, и организации.</a:t>
          </a:r>
        </a:p>
      </dsp:txBody>
      <dsp:txXfrm>
        <a:off x="4951787" y="1915675"/>
        <a:ext cx="6539776" cy="449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73FEB-B99D-406B-A717-2195AA6DE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434284-A847-44AD-9DBD-EAAD02653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EACE8-A25B-44E1-8ED2-19D5E941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D73F7-D752-48D0-B95B-3ED57E1E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8BF45-6209-4A0A-A0CF-4ACE407E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F73E2-B1AC-4A6E-A903-24DFDE00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97019C-FC8C-4279-A208-1C74FCDD3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08AED-A7FB-4701-9FB0-CAFEB2B0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B709E-B56D-43F9-83FE-EC348BD0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73905-900F-443F-8A7C-DFA4E90F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6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EC8F5-735D-407E-8991-19069F0A7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7B89CD-F9FB-4552-886B-C45EBAAD4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D28E0-92C8-4AAF-B790-48F41600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9E645-EAD1-48C1-9429-1DB5BEAF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D6A2C-8ECF-4B5E-878E-C2590B19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3BE14-8F46-494E-9C46-A44B04D4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0C4BD-2330-4811-9244-0EA831A1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13B07-D4C6-4BFB-B6E1-850AF10D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E1FF3-8589-49EF-856F-026E3417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AC50A-1706-4931-AA84-6F5A13F5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D52FA-B7E7-4CF7-AD2E-BB29792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B6033-FFE5-4C9B-8042-391B1D1B7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F92C4-C8B6-436F-A802-A1B385E1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C84F3-70F2-4CCB-A0AB-D5F0964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ACF8C-0396-4831-BD20-53126AEE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56B21-DC08-41DC-AA25-A0DE54C1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3070A0-6DB9-4368-BBA9-1618E0D69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A930AC-5944-4E35-A3A3-13B3B870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04F213-0F27-4439-B1CD-D3AB14EE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234D8-0F15-4AAE-B4CD-81F6687E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6BD4D-B50E-4B10-8745-8D8241D4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3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1D5B-AED2-4C1E-8C42-8FE0C47A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56AA5-C7FC-4EC1-AD02-111A1139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217DC2-D70E-40B6-ABF9-FBD839873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EC00D1-774F-45E5-9C9A-D4F4F959B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609984-7F61-4810-9CCB-8E9895944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4F918A-27F6-4BFB-94A1-2B74C200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372974-47A2-494D-913D-4F827B55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0B7B5-A79E-4BE0-91CA-57082EF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0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42637-C864-448A-A2B9-3B062474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63586A-C72F-4BB9-A93D-91296B52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396579-1191-413E-8BB1-4DC92E11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43AA03-F3FE-4000-82C6-4E594869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7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DDB61B-D794-4F17-AF55-B1068AD5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10BC6B-24A8-43F8-9EEF-FAC1B931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7F59AC-5407-4629-9EFF-8E5371DB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7289E-2CA3-4389-B2D4-D0A6CF38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09C77-0AA6-4D41-83EA-39656851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C43A6-013A-4E7F-A498-9215F98E9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D82B5A-7045-4516-92A7-BAABBA7C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01A71F-B080-4B99-AD76-3EAE75AD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859DC4-4512-4AF0-8115-2A34BFA8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1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37580-DF7C-4C3A-95F4-9D6F929A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A5FE36-ACEC-4BA2-9F7E-391BE3262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BFF070-B626-4154-9A5B-B718506C1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1479E-822C-4060-866E-355B2A99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A35345-E503-412B-A199-85C640F4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79963-5812-4DD8-A795-EC0427FC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9F6C1-A1EF-4A3A-912A-4E8FB2F2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2220C-52BF-446F-B104-861830A4F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74597-376F-4765-80B0-E69662427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58B7-0BE0-49F5-8746-7B725D40C25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1F4B0-07A4-4A0C-83A4-1A4B321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5C8F0-F2EC-4575-A755-B495A5E1C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29A5-BF58-4E0E-B2CF-56C2BDD12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74;&#1076;.&#1088;&#1092;/&#1088;&#1077;&#1077;&#1089;&#1090;&#1088;-&#1082;&#1086;&#1085;&#1090;&#1088;&#1086;&#1083;&#1080;&#1088;&#1091;&#1077;&#1084;&#1099;&#1093;-&#1083;&#1080;&#1094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528383&amp;dst=7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F65171-D80D-4039-9D5E-32278FA6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F0AE71-C001-4DAC-B7D9-E202168515B2}"/>
              </a:ext>
            </a:extLst>
          </p:cNvPr>
          <p:cNvSpPr/>
          <p:nvPr/>
        </p:nvSpPr>
        <p:spPr>
          <a:xfrm>
            <a:off x="285306" y="489950"/>
            <a:ext cx="11621387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6600" b="1" cap="none" spc="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Порядок приема на обучение по образовательным программам начального общего, основного общего и среднего общего образования в 2026 г.</a:t>
            </a:r>
          </a:p>
        </p:txBody>
      </p:sp>
    </p:spTree>
    <p:extLst>
      <p:ext uri="{BB962C8B-B14F-4D97-AF65-F5344CB8AC3E}">
        <p14:creationId xmlns:p14="http://schemas.microsoft.com/office/powerpoint/2010/main" val="215630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D6AAE-934E-4FC4-B8AF-64951688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14CA-1E52-4E14-A2BE-59A8523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-212436"/>
            <a:ext cx="5292436" cy="6927272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о приеме на обучение в первый класс для детей, имеющих право на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 и первоочередное, преимуществен- </a:t>
            </a:r>
            <a:r>
              <a:rPr lang="ru-RU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ОО,  а также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на закрепленной территории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начинается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ап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реля текущего года и завершается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года.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Руководитель общеобразовательной организации издает распорядительный акт о приеме на обучение детей, 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3 рабочих дней после завершения приема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заявлений о приеме на обучение в первый класс.</a:t>
            </a:r>
            <a:b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E7F9C-EEC9-4231-9C30-80DCF729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406400"/>
            <a:ext cx="6225310" cy="8164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проживающих на закрепленной территории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прием заявлений начинается         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до момента заполнения свободных мест, но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сентября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года.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общеобразовательной организации издает распорядительный акт о приеме на обучение: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поступающего в течение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 после дня приема заявления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на обучение и представленных документов;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в течение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официального поступления информации об успешном прохождении тестирования.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44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68565F-5D2F-408B-B6CD-1E6233DA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85D9166-C2B4-4445-B003-378019BE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335845"/>
            <a:ext cx="5540456" cy="652215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23. </a:t>
            </a: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ребенка, </a:t>
            </a:r>
            <a:r>
              <a:rPr lang="ru-RU" sz="7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являющегося гражданином Российской Федерации</a:t>
            </a: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7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поступающий,</a:t>
            </a: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являющийся г</a:t>
            </a:r>
            <a:r>
              <a:rPr lang="ru-RU" sz="7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ражданином Российской Федерации</a:t>
            </a: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заявление о приеме на обучение и документы для приема на обучение, указанные в  электронной форме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ЕПГУ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функционала (сервисов) региональных 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ЕПГУ;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7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общеобразовательную организацию.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D9C9B-7BDC-4D38-9ECF-95CE9A1F8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7622"/>
            <a:ext cx="5258255" cy="3192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CD076-97E4-4011-8F20-37EC463076D4}"/>
              </a:ext>
            </a:extLst>
          </p:cNvPr>
          <p:cNvSpPr txBox="1"/>
          <p:nvPr/>
        </p:nvSpPr>
        <p:spPr>
          <a:xfrm>
            <a:off x="5643418" y="335845"/>
            <a:ext cx="608562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23 (1).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ребенка, являющегося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гражданином или лицом без гражданства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являющийся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гражданином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 без гражданства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заявление о приеме на обучение и документы для приема на обучение, подает одним из следующих способов: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посредством ЕПГУ с использованием региональных порталов государственных и муниципальных услуг и (или) функционала (сервисов) региональных государственных информационных систем субъектов Российской Федерации (при наличии технической возможности);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общего пользования заказным письмом с уведомлением о вручении.</a:t>
            </a:r>
          </a:p>
        </p:txBody>
      </p:sp>
    </p:spTree>
    <p:extLst>
      <p:ext uri="{BB962C8B-B14F-4D97-AF65-F5344CB8AC3E}">
        <p14:creationId xmlns:p14="http://schemas.microsoft.com/office/powerpoint/2010/main" val="82615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99D8A0-447E-42CA-8C99-EC8B3C4E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AC9645E-61EB-43F9-BCB0-F063AE53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67854"/>
            <a:ext cx="11490037" cy="659014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26.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приема родитель(и) (законный(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представитель(и) ребенка или поступающий представляют следующие документы: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документа, удостоверяющего личность родителя (законного представителя) ребенка или поступающего;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свидетельства о рождении ребенка или документа, подтверждающего родство заявителя;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свидетельства о рождении полнородных и неполнородных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государственную или муниципальную образовательную организацию, в которой обучаются его полнородные и неполнородные брат и (или) сестра);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документа, подтверждающего установление опеки или попечительства (при необходимости);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право внеочередного, первоочередного приема на обучение по основным общеобразовательным программам или преимущественного приема на обучение по образовательным программам основного общего и среднего общего образования, интегрированным с дополнительными общеразвивающими программами, имеющими целью подготовку несовершеннолетних граждан к военной или иной государственной службе, в том числе к государственной службе российского казачества;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заключения психолого-медико-педагогической комиссии (при наличии).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68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ADCE6F-094A-4337-BA57-76672B32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DD5BCDD-522B-4849-AE54-F5E94040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39" y="46182"/>
            <a:ext cx="11764860" cy="713047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26(1).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(и) (законный(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представитель(и) ребенка, являющегося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гражданином или лицом без гражданства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поступающий,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гражданином или лицом без гражданства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предъявляет(ют):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родство заявителя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(заявителей) (или законность представления прав ребенка);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законность нахождения ребенка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являющегося иностранным гражданином или лицом без гражданства, и его законного (законных) представителя (представителей) или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поступающего,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являющегося иностранным гражданином или лицом без гражданства,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 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прохождение государственной дактилоскопической регистрации ребенка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являющегося иностранным гражданином или лицом без гражданства, или поступающего, являющегося иностранным гражданином или лицом без гражданства;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изучение русского языка ребенком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являющимся иностранным гражданином или лицом без гражданства, или поступающим, являющимся иностранным гражданином или лицом без гражданства,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иностранного (иностранных) государства (государств) (со 2 по 11 класс)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удостоверяющих личность ребенка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являющегося иностранным гражданином или лицом без гражданства, или поступающего, являющегося иностранным гражданином или лицом без гражданства (для иностранных граждан: паспорт иностранного гражданина либо иной документ, установленный федеральным законом или признаваемый в соответствии с международным договором Российской Федерации в качестве документа, удостоверяющего личность иностранного гражданина; для лиц без гражданства: документ, выданный иностранным государством и признаваемый в соответствии с международным договором Российской Федерации в качестве документа, удостоверяющего личность лица без гражданства, разрешение на временное проживание, временное удостоверение личности лица без гражданства в Российской Федерации, вид на жительство и иные документы, предусмотренные федеральным законом или признаваемые в соответствии с международным договором Российской Федерации в качестве документов, удостоверяющих личность лица без гражданства);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присвоение родителю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(родителям) (законному (законным) представителю (представителям)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идентификационного номера налогоплательщика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страхового номера индивидуального лицевого счета (далее -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СНИЛС)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СНИЛС 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 (</a:t>
            </a:r>
            <a:r>
              <a:rPr lang="ru-RU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заключение об отсутствии у ребенка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являющегося иностранным гражданином или лицом без гражданства, или поступающего, являющегося иностранным гражданином или лицом без гражданства,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заболеваний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представляющих опасность для окружающих, предусмотренных перечнем, утвержденным уполномоченным Правительством Российской Федераций федеральным органом исполнительной власти в соответствии с частью 2 статьи 43 Федерального закона от 21 ноября 2011 г. N 323-ФЗ "Об основах охраны здоровья граждан в Российской Федерации";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indent="0">
              <a:buNone/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и лица без гражданства все документы представляют на русском                                               					языке или вместе с заверенным в установленном порядке переводом на русский 				язык. 26(3). Пункт 23(1) и 26(1) Порядка не распространяются на граждан Республики Беларусь.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5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F278AE-8B1C-4D64-BAA0-EC82CF79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CB60D8C-32AB-4B42-96B8-AF7C3D63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21674"/>
            <a:ext cx="11822545" cy="6742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26(2).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26(1) Порядка не распространяется на иностранных граждан, (Федерального закона от 25 июля 2002 г. № 115-ФЗ "О правовом положении иностранных граждан в Российской Федерации«)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должностными лицами международных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(межгосударственных, межправительственных)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въехавшими в Российскую Федерацию в связи с исполнением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служебных обязанностей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представительств международных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(межгосударственных, межправительственных)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представительств и должностными лицами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в соответствии с международными договорами Российской Федерации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статус,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аналогичный статусу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(межгосударственных, межправительственных) организаций,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членами семей указанных лиц;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главами дипломатических представительств и главами консульских учреждений иностранных государств в Российской Федерации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дипломатического персонала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консульскими должностными лицами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административно-технического персонала дипломатических представительств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консульских учреждений иностранных государств в Российской Федерации;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владельцами дипломатических, служебных паспортов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специальных, официальных и иных паспортов, признаваемых Российской Федерацией в этом качестве) и въехавшими в Российскую Федерацию в связи с исполнением служебных обязанностей должностных лиц иностранных государств;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и членами административно-технического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аппаратов военного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атташата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торговых представительств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иных представительств органов государственной власти иностранных государств;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лиц, указанных в абзацах 1-4настоящего пункта.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51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33D6E-D021-4204-A380-7FCB7BE8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3C905-2B27-49EF-9804-B0C8065F472E}"/>
              </a:ext>
            </a:extLst>
          </p:cNvPr>
          <p:cNvSpPr txBox="1"/>
          <p:nvPr/>
        </p:nvSpPr>
        <p:spPr>
          <a:xfrm>
            <a:off x="132907" y="184873"/>
            <a:ext cx="1192618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законности пребывания иностранного гражданина в Российской Федерации                   через реестр контролируемых лиц.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6 статьи 312 Федерального закона от 25 июля 2002 г. № 115-ФЗ «О правовом положении иностранных граждан в Российской Федерации» информация о наличии (об отсутствии) сведений об иностранном гражданине в реестре контролируемых лиц размещается на официальном сайте оператора реестра контролируемых лиц в информационно телекоммуникационной сети «Интернет» и предоставляется без взимания платы.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модуль реестра контролируемых лиц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 на официальном сайте МВД России по адресу: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https://мвд.рф/реестр-контролируемых-лиц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1 статьи 312 Федерального закона № 115-ФЗ учет иностранных граждан, находящихся в Российской Федерации и не имеющих  законных оснований для пребывания (проживания) в Российской  Федерации, осуществляется путем внесения сведений о них, в том числе  персональных данных, в реестр контролируемых лиц.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результатам поиска в модуле реестра контролируемых лиц сведений об иностранном гражданине отображается информация о наличии сведений о таком иностранном гражданине в указанном реестре, то этот иностранный гражданин незаконно пребывает на территории Российской Федерации.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организация, руководствуясь частью 21 статьи 78 Федерального закона № 273-ФЗ, должна отказать такому иностранному гражданину в приеме на обучение и рекомендовать обратиться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МВД России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урегулирования своего правового положения.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52156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1FD73-F1B1-48C2-9045-738F9E3E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810D20EE-9EB8-4468-A0B2-F7FF013D2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35768"/>
              </p:ext>
            </p:extLst>
          </p:nvPr>
        </p:nvGraphicFramePr>
        <p:xfrm>
          <a:off x="74428" y="255180"/>
          <a:ext cx="11855302" cy="660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92DDF7A-40A6-4C55-822F-DC8AF206412F}"/>
              </a:ext>
            </a:extLst>
          </p:cNvPr>
          <p:cNvSpPr/>
          <p:nvPr/>
        </p:nvSpPr>
        <p:spPr>
          <a:xfrm rot="7966372">
            <a:off x="2519915" y="1722474"/>
            <a:ext cx="1095154" cy="552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E3686E40-4E53-4CD8-8A4F-4CFE9F5FAD6E}"/>
              </a:ext>
            </a:extLst>
          </p:cNvPr>
          <p:cNvSpPr/>
          <p:nvPr/>
        </p:nvSpPr>
        <p:spPr>
          <a:xfrm rot="19395397">
            <a:off x="7974419" y="15097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2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DDC51D-2AAE-4355-9190-BB77C3F3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858" y="-1147"/>
            <a:ext cx="12427858" cy="68961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E8653C-A755-4EE7-85AE-00AE2F54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766380"/>
            <a:ext cx="10516511" cy="132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3E61B-EA0F-431F-BCD3-4AD1246584DE}"/>
              </a:ext>
            </a:extLst>
          </p:cNvPr>
          <p:cNvSpPr txBox="1"/>
          <p:nvPr/>
        </p:nvSpPr>
        <p:spPr>
          <a:xfrm>
            <a:off x="367677" y="275382"/>
            <a:ext cx="117252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представления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комплекта документов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пунктами 26(1) и 26(2)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Порядка,                                и со дня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их достоверности:</a:t>
            </a:r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F7F2FC4D-06E6-47E3-B013-EE4E9BE139D1}"/>
              </a:ext>
            </a:extLst>
          </p:cNvPr>
          <p:cNvSpPr/>
          <p:nvPr/>
        </p:nvSpPr>
        <p:spPr>
          <a:xfrm rot="8061289">
            <a:off x="1336318" y="1573091"/>
            <a:ext cx="560512" cy="46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EF5DE-98F1-4BBD-AB4A-821D5CAE7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718" y="1518116"/>
            <a:ext cx="482889" cy="576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C550A4-9843-4C33-9EC7-AF355D405019}"/>
              </a:ext>
            </a:extLst>
          </p:cNvPr>
          <p:cNvSpPr txBox="1"/>
          <p:nvPr/>
        </p:nvSpPr>
        <p:spPr>
          <a:xfrm>
            <a:off x="581371" y="766827"/>
            <a:ext cx="11442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являющийся иностранным гражданином или лицом без гражданства, или поступающий, являющийся иностранным гражданином или лицом без гражданства, направляется общеобразовательной организацией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ГБОУ «Гимназия «Диалог»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тестирующая организация) по адресу: г. Владикавказ, ул.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Владикавказская, д. 69г,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прохождения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знание русского языка, достаточное для освоения образовательных программ начального общего, основного общего и среднего общего образования (далее - тестирование).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D6736-96EC-4CB9-BAB4-BA697FD9FEA6}"/>
              </a:ext>
            </a:extLst>
          </p:cNvPr>
          <p:cNvSpPr txBox="1"/>
          <p:nvPr/>
        </p:nvSpPr>
        <p:spPr>
          <a:xfrm>
            <a:off x="30760" y="2021544"/>
            <a:ext cx="48903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по адресу электронной почты или почтовому адресу,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указанному в заявлении о приеме на обучение,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кабинет ЕПГУ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наличии). Родитель (родители) (законный (законные) представитель (представители) ребенка, являющегося иностранным гражданином, или поступающий, являющийся иностранным гражданином,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(обращаются)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тестирующую организацию для записи на тестирование не позднее чем через 7 рабочих дней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дня получения направления.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8823E-3870-4D52-942F-2ECED43C33D9}"/>
              </a:ext>
            </a:extLst>
          </p:cNvPr>
          <p:cNvSpPr txBox="1"/>
          <p:nvPr/>
        </p:nvSpPr>
        <p:spPr>
          <a:xfrm>
            <a:off x="5122643" y="1821077"/>
            <a:ext cx="374789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на тестирование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общеобразовательная организация уведомляет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тестирующую организацию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посредством ЕПГУ или с использованием региональных порталов государственных и муниципальных услуг и (или) функционала (сервисов) региональных государственных информационных систем субъектов Российской Федерации (при наличии технической возможности) или на электронный адрес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dialog@mon.alania.gov.ru.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242D2-F27F-4153-9D52-2DD82624042A}"/>
              </a:ext>
            </a:extLst>
          </p:cNvPr>
          <p:cNvSpPr txBox="1"/>
          <p:nvPr/>
        </p:nvSpPr>
        <p:spPr>
          <a:xfrm>
            <a:off x="8870535" y="2021544"/>
            <a:ext cx="28840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направлении на тестирование 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общеобразовательная организация официальным письмом уведомляет Управление образования АМС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FC7310-2BFD-4902-A31C-25073E5D3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5067">
            <a:off x="10490541" y="1425682"/>
            <a:ext cx="507347" cy="5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8CFE52-E300-43F4-8FD9-D5B2CAF6A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8"/>
            <a:ext cx="12192000" cy="676270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62CED56-3CAA-45C6-BB6E-F1FF808F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76169"/>
            <a:ext cx="11744587" cy="6316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Сведения о результатах тестирования </a:t>
            </a:r>
            <a:r>
              <a:rPr lang="ru-RU" b="1" dirty="0"/>
              <a:t>передаются тестирующей организацией в общеобразовательную организацию, </a:t>
            </a:r>
            <a:r>
              <a:rPr lang="ru-RU" dirty="0"/>
              <a:t>в которую иностранный гражданин подал заявление о приеме на обучение с использованием ЕПГУ и (или) РПГУ, </a:t>
            </a:r>
            <a:r>
              <a:rPr lang="ru-RU" b="1" dirty="0"/>
              <a:t>в течение 3 рабочих дней со дня прохождения тестирования.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br>
              <a:rPr lang="ru-RU" dirty="0"/>
            </a:br>
            <a:r>
              <a:rPr lang="ru-RU" dirty="0"/>
              <a:t>Информация </a:t>
            </a:r>
            <a:r>
              <a:rPr lang="ru-RU" b="1" dirty="0"/>
              <a:t>о результатах тестирования </a:t>
            </a:r>
            <a:r>
              <a:rPr lang="ru-RU" dirty="0"/>
              <a:t>и </a:t>
            </a:r>
            <a:r>
              <a:rPr lang="ru-RU" b="1" dirty="0"/>
              <a:t>рассмотрения заявления о приеме на обучение ребенка</a:t>
            </a:r>
            <a:r>
              <a:rPr lang="ru-RU" dirty="0"/>
              <a:t>, являющегося иностранным гражданином или лицом без гражданства, или поступающего, являющегося иностранным гражданином или лицом без гражданства, общеобразовательной организацией </a:t>
            </a:r>
            <a:r>
              <a:rPr lang="ru-RU" b="1" dirty="0"/>
              <a:t>направляется по адресу электронной почты </a:t>
            </a:r>
            <a:r>
              <a:rPr lang="ru-RU" dirty="0"/>
              <a:t>или </a:t>
            </a:r>
            <a:r>
              <a:rPr lang="ru-RU" b="1" dirty="0"/>
              <a:t>почтовому адресу,</a:t>
            </a:r>
            <a:r>
              <a:rPr lang="ru-RU" dirty="0"/>
              <a:t> указанному в заявлении о приеме на обучение, и в личный кабинет ЕПГУ (при наличии).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67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17F3D-F944-497D-AED9-EB7E1B43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C59F9-04E2-458F-9C43-E0AAF5692361}"/>
              </a:ext>
            </a:extLst>
          </p:cNvPr>
          <p:cNvSpPr txBox="1"/>
          <p:nvPr/>
        </p:nvSpPr>
        <p:spPr>
          <a:xfrm>
            <a:off x="327170" y="261955"/>
            <a:ext cx="115768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(и) (законный представитель(и)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являющегося иностранным гражданином или поступающий, являющийся иностранным гражданином,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лично в тестирующую организацию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записи на тестирование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7 рабочих дней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направления.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Тестирующая 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после дня прохождения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ребенком, являющимся иностранным гражданином или лицом без гражданства, или поступающим, являющимся иностранным гражданином или лицом без гражданства,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его проведения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общеобразовательную организацию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выдавшую направление, в электронной форме посредством ЕПГУ или с использованием региональных порталов государственных и муниципальных услуг и (или) функционала (сервисов) региональных государственных информационных систем субъектов Российской Федерации (при наличии технической возможности).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результатах тестирования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рассмотрения заявления о приеме на обучение 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организацией направляется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 (почтовый или электронный), указанному в заявлении о приеме на обучение, и в личный кабинет ЕПГУ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290668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C5892-C60E-474D-913B-F56F1E17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8"/>
            <a:ext cx="12192000" cy="68476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3326CF-5805-4EFD-882F-F39A15CF60DF}"/>
              </a:ext>
            </a:extLst>
          </p:cNvPr>
          <p:cNvSpPr/>
          <p:nvPr/>
        </p:nvSpPr>
        <p:spPr>
          <a:xfrm>
            <a:off x="855206" y="550817"/>
            <a:ext cx="1028059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Приказ Министерства просвещения Российской Федерации                                                 от 02.09.2020 N 458 </a:t>
            </a:r>
          </a:p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"Об утверждении Порядка приема на обучение по образовательным </a:t>
            </a:r>
          </a:p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программам начального общего, основного общего и среднего общего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129419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70131-BAC2-473A-A9B5-87DF26E54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2D035-F177-4C5D-8BC1-649145EA30D3}"/>
              </a:ext>
            </a:extLst>
          </p:cNvPr>
          <p:cNvSpPr txBox="1"/>
          <p:nvPr/>
        </p:nvSpPr>
        <p:spPr>
          <a:xfrm>
            <a:off x="5715000" y="-338406"/>
            <a:ext cx="6372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A584C-F0F2-48EF-BF29-9E4917584DA6}"/>
              </a:ext>
            </a:extLst>
          </p:cNvPr>
          <p:cNvSpPr txBox="1"/>
          <p:nvPr/>
        </p:nvSpPr>
        <p:spPr>
          <a:xfrm>
            <a:off x="104776" y="261758"/>
            <a:ext cx="118586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Иностранному гражданину,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прошедшему успешно тестирование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которую иностранный гражданин подал заявление о приеме на обучение,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пройти дополнительное обучение русскому языку.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Иностранный гражданин вправе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пройти тестирование в соответствии с настоящим Порядком,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ранее чем через 3 месяца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прохождения тестирования, по результатам которого выявлен недостаточный уровень владения русским языком, согласно расписанию проведения тестирования.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C7BE7-06D7-4EDA-82FC-C36753E5CD08}"/>
              </a:ext>
            </a:extLst>
          </p:cNvPr>
          <p:cNvSpPr txBox="1"/>
          <p:nvPr/>
        </p:nvSpPr>
        <p:spPr>
          <a:xfrm>
            <a:off x="179388" y="4309168"/>
            <a:ext cx="1170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общеобразовательной 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о приеме на обучение 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после официального поступления информации об успешном прохождении тестирования.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66523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94F1AE-8CA2-43A6-939C-BA7F5ED4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E9E61-B7E7-469C-BD04-12C2E8614475}"/>
              </a:ext>
            </a:extLst>
          </p:cNvPr>
          <p:cNvSpPr txBox="1"/>
          <p:nvPr/>
        </p:nvSpPr>
        <p:spPr>
          <a:xfrm>
            <a:off x="134224" y="614942"/>
            <a:ext cx="118284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19.11.2021 N 1079н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проведения медицинского освидетельствования, включая проведение химико-токсикологических исследований наличия в организме иностранного гражданина или лица без гражданства наркотических средств или психотропных веществ либо новых потенциально опасных психоактивных веществ и их метаболитов, на наличие или отсутствие у иностранного гражданина или лица без гражданства инфекционных заболеваний, представляющих опасность для окружающих, и заболевания, вызываемого вирусом иммунодефицита человека (ВИЧ-инфекции), формы бланка и срока действия медицинского заключения об отсутствии факта употребления наркотических средств или психотропных веществ без назначения врача либо новых потенциально опасных психоактивных веществ, а также формы, описания бланка и срока действия медицинского заключения о наличии (отсутствии) инфекционных заболеваний, представляющих опасность для окружающих"</a:t>
            </a:r>
          </a:p>
        </p:txBody>
      </p:sp>
    </p:spTree>
    <p:extLst>
      <p:ext uri="{BB962C8B-B14F-4D97-AF65-F5344CB8AC3E}">
        <p14:creationId xmlns:p14="http://schemas.microsoft.com/office/powerpoint/2010/main" val="12927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C8A267-CC22-4B55-9283-448A9C80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8F462E-814D-4703-AFA9-5425A2EA23DC}"/>
              </a:ext>
            </a:extLst>
          </p:cNvPr>
          <p:cNvSpPr txBox="1"/>
          <p:nvPr/>
        </p:nvSpPr>
        <p:spPr>
          <a:xfrm>
            <a:off x="685799" y="85725"/>
            <a:ext cx="11306175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 err="1">
                <a:latin typeface="Arial" panose="020B0604020202020204" pitchFamily="34" charset="0"/>
              </a:rPr>
              <a:t>Прилк</a:t>
            </a:r>
            <a:r>
              <a:rPr lang="ru-RU" sz="1000" dirty="0">
                <a:latin typeface="Arial" panose="020B0604020202020204" pitchFamily="34" charset="0"/>
              </a:rPr>
              <a:t> приказу Министерства здравоохранения</a:t>
            </a:r>
          </a:p>
          <a:p>
            <a:pPr algn="r"/>
            <a:r>
              <a:rPr lang="ru-RU" sz="1000" b="0" i="0" u="none" strike="noStrike" baseline="0" dirty="0" err="1">
                <a:latin typeface="Arial" panose="020B0604020202020204" pitchFamily="34" charset="0"/>
              </a:rPr>
              <a:t>ожение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1000" b="0" i="0" u="none" strike="noStrike" baseline="0" dirty="0">
                <a:latin typeface="Arial" panose="020B0604020202020204" pitchFamily="34" charset="0"/>
              </a:rPr>
              <a:t>N 3</a:t>
            </a:r>
          </a:p>
          <a:p>
            <a:pPr algn="r"/>
            <a:r>
              <a:rPr lang="ru-RU" sz="1000" b="0" i="0" u="none" strike="noStrike" baseline="0" dirty="0">
                <a:latin typeface="Arial" panose="020B0604020202020204" pitchFamily="34" charset="0"/>
              </a:rPr>
              <a:t>Российской Федерации</a:t>
            </a:r>
          </a:p>
          <a:p>
            <a:pPr algn="r"/>
            <a:r>
              <a:rPr lang="ru-RU" sz="1000" b="0" i="0" u="none" strike="noStrike" baseline="0" dirty="0">
                <a:latin typeface="Arial" panose="020B0604020202020204" pitchFamily="34" charset="0"/>
              </a:rPr>
              <a:t>от 19 ноября 2021 г. N 1079н</a:t>
            </a:r>
          </a:p>
          <a:p>
            <a:pPr algn="just"/>
            <a:endParaRPr lang="ru-RU" sz="1000" b="0" i="0" u="none" strike="noStrike" baseline="0" dirty="0">
              <a:latin typeface="Arial" panose="020B0604020202020204" pitchFamily="34" charset="0"/>
            </a:endParaRPr>
          </a:p>
          <a:p>
            <a:pPr algn="r"/>
            <a:r>
              <a:rPr lang="ru-RU" sz="1000" b="0" i="0" u="none" strike="noStrike" baseline="0" dirty="0">
                <a:latin typeface="Arial" panose="020B0604020202020204" pitchFamily="34" charset="0"/>
              </a:rPr>
              <a:t>ФОРМА</a:t>
            </a:r>
          </a:p>
          <a:p>
            <a:pPr algn="just"/>
            <a:endParaRPr lang="ru-RU" sz="10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Наименование ответственной медицинской организации		Код формы по ОКПДУ __________________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		Код учреждения по ОКПО _____________	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Адрес ___________________________		Медицинская документация</a:t>
            </a:r>
          </a:p>
          <a:p>
            <a:pPr algn="ctr"/>
            <a:r>
              <a:rPr lang="ru-RU" sz="2400" b="1" i="0" u="none" strike="noStrike" baseline="0" dirty="0">
                <a:latin typeface="Arial" panose="020B0604020202020204" pitchFamily="34" charset="0"/>
              </a:rPr>
              <a:t>Форма </a:t>
            </a:r>
            <a:r>
              <a:rPr lang="en-US" sz="2400" b="1" i="0" u="none" strike="noStrike" baseline="0" dirty="0">
                <a:latin typeface="Arial" panose="020B0604020202020204" pitchFamily="34" charset="0"/>
              </a:rPr>
              <a:t>N 001-</a:t>
            </a:r>
            <a:r>
              <a:rPr lang="ru-RU" sz="2400" b="1" i="0" u="none" strike="noStrike" baseline="0" dirty="0">
                <a:latin typeface="Arial" panose="020B0604020202020204" pitchFamily="34" charset="0"/>
              </a:rPr>
              <a:t>ИЗ</a:t>
            </a:r>
            <a:r>
              <a:rPr lang="ru-RU" sz="1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Лицензия ________________________			</a:t>
            </a:r>
          </a:p>
          <a:p>
            <a:pPr algn="just"/>
            <a:endParaRPr lang="ru-RU" sz="1000" b="0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Медицинское заключение </a:t>
            </a:r>
            <a:r>
              <a:rPr lang="en-US" sz="1000" b="0" i="0" u="none" strike="noStrike" baseline="0" dirty="0">
                <a:latin typeface="Arial" panose="020B0604020202020204" pitchFamily="34" charset="0"/>
              </a:rPr>
              <a:t>N _____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о наличии (отсутствии) инфекционных заболеваний, представляющих опасность для окружающих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от "__" ___________ 20__ г.	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1. Фамилия, имя, отчество (при наличии) _____________________________________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2. Дата рождения: число ___ месяц ____ год ____;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место рождения ___________________________________________________________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3. Пол (мужской/женский) __________________________________________________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4. Документ, удостоверяющий личность		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	(N, серия, дата и место выдачи)	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5. Место жительства (место регистрации, место фактического проживания)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(нужное подчеркнуть)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субъект Российской Федерации _______________ район ________________________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город ___________________________ населенный пункт ________________________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улица ___________________ дом _________ корпус ________ квартира ____________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6. Сведения об имеющемся гражданстве ______________________________________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7. Страна постоянного (преимущественного) проживания _______________________</a:t>
            </a:r>
          </a:p>
          <a:p>
            <a:pPr algn="just"/>
            <a:r>
              <a:rPr lang="ru-RU" sz="1000" b="0" i="0" u="none" strike="noStrike" baseline="0" dirty="0">
                <a:latin typeface="Arial" panose="020B0604020202020204" pitchFamily="34" charset="0"/>
              </a:rPr>
              <a:t>8. Сведения о планируемом периоде пребывания в Российской Федерации _________________________________________________________________________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9. Заключение ____________________________________________________________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(отсутствие инфекционных заболеваний)	</a:t>
            </a:r>
          </a:p>
          <a:p>
            <a:pPr algn="just"/>
            <a:endParaRPr lang="ru-RU" sz="10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Врач-фтизиатр		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	фамилия, имя, отчество (при наличии), подпись	</a:t>
            </a:r>
          </a:p>
          <a:p>
            <a:pPr algn="r"/>
            <a:r>
              <a:rPr lang="ru-RU" sz="1000" b="0" i="0" u="none" strike="noStrike" baseline="0" dirty="0">
                <a:latin typeface="Arial" panose="020B0604020202020204" pitchFamily="34" charset="0"/>
              </a:rPr>
              <a:t>	"__" _____________________________ 20__ г.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(дата освидетельствования)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М.П. (при наличии)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Уполномоченное лицо медицинской организации ______________________________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должность, фамилия, имя, отчество (при наличии), подпись	</a:t>
            </a:r>
          </a:p>
          <a:p>
            <a:pPr algn="r"/>
            <a:r>
              <a:rPr lang="ru-RU" sz="1000" b="0" i="0" u="none" strike="noStrike" baseline="0" dirty="0">
                <a:latin typeface="Arial" panose="020B0604020202020204" pitchFamily="34" charset="0"/>
              </a:rPr>
              <a:t>	"__" _____________________________ 20__ г.</a:t>
            </a:r>
          </a:p>
          <a:p>
            <a:pPr algn="ctr"/>
            <a:r>
              <a:rPr lang="ru-RU" sz="1000" b="0" i="0" u="none" strike="noStrike" baseline="0" dirty="0">
                <a:latin typeface="Arial" panose="020B0604020202020204" pitchFamily="34" charset="0"/>
              </a:rPr>
              <a:t>(дата освидетельствования)	</a:t>
            </a:r>
          </a:p>
          <a:p>
            <a:pPr algn="l"/>
            <a:r>
              <a:rPr lang="ru-RU" sz="1000" b="0" i="0" u="none" strike="noStrike" baseline="0" dirty="0">
                <a:latin typeface="Arial" panose="020B0604020202020204" pitchFamily="34" charset="0"/>
              </a:rPr>
              <a:t>М.П. (при наличии)	</a:t>
            </a:r>
          </a:p>
        </p:txBody>
      </p:sp>
    </p:spTree>
    <p:extLst>
      <p:ext uri="{BB962C8B-B14F-4D97-AF65-F5344CB8AC3E}">
        <p14:creationId xmlns:p14="http://schemas.microsoft.com/office/powerpoint/2010/main" val="144683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AD90B0-C8F8-4F23-821C-F31536F6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12462933" cy="70103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AFD528E-0EF8-4F26-8369-DB1E604D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0"/>
            <a:ext cx="11944350" cy="6858000"/>
          </a:xfrm>
        </p:spPr>
        <p:txBody>
          <a:bodyPr numCol="2">
            <a:normAutofit fontScale="40000" lnSpcReduction="20000"/>
          </a:bodyPr>
          <a:lstStyle/>
          <a:p>
            <a:r>
              <a:rPr lang="ru-RU" dirty="0"/>
              <a:t>10. Заключение ___________________________________________________________</a:t>
            </a:r>
          </a:p>
          <a:p>
            <a:r>
              <a:rPr lang="ru-RU" dirty="0"/>
              <a:t>(отсутствие инфекционных заболеваний)	</a:t>
            </a:r>
          </a:p>
          <a:p>
            <a:r>
              <a:rPr lang="ru-RU" dirty="0"/>
              <a:t>Врач-дерматовенеролог		</a:t>
            </a:r>
          </a:p>
          <a:p>
            <a:r>
              <a:rPr lang="ru-RU" dirty="0"/>
              <a:t>	фамилия, имя, отчество полностью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  <a:p>
            <a:r>
              <a:rPr lang="ru-RU" dirty="0"/>
              <a:t>М.П. (при наличии)	</a:t>
            </a:r>
          </a:p>
          <a:p>
            <a:r>
              <a:rPr lang="ru-RU" dirty="0"/>
              <a:t>Уполномоченное лицо медицинской организации		</a:t>
            </a:r>
          </a:p>
          <a:p>
            <a:r>
              <a:rPr lang="ru-RU" dirty="0"/>
              <a:t>	(должность)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фамилия, имя, отчество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  <a:p>
            <a:r>
              <a:rPr lang="ru-RU" dirty="0"/>
              <a:t>М.П. (при наличии)	</a:t>
            </a:r>
          </a:p>
          <a:p>
            <a:r>
              <a:rPr lang="ru-RU" dirty="0"/>
              <a:t>11. Заключение ___________________________________________________________</a:t>
            </a:r>
          </a:p>
          <a:p>
            <a:r>
              <a:rPr lang="ru-RU" dirty="0"/>
              <a:t>(отсутствие инфекционных заболеваний)	</a:t>
            </a:r>
          </a:p>
          <a:p>
            <a:r>
              <a:rPr lang="ru-RU" dirty="0"/>
              <a:t>Врач-инфекционист		</a:t>
            </a:r>
          </a:p>
          <a:p>
            <a:r>
              <a:rPr lang="ru-RU" dirty="0"/>
              <a:t>	фамилия, имя, отчество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  <a:p>
            <a:r>
              <a:rPr lang="ru-RU" dirty="0"/>
              <a:t>М.П. (при наличии)	</a:t>
            </a:r>
          </a:p>
          <a:p>
            <a:r>
              <a:rPr lang="ru-RU" dirty="0"/>
              <a:t>Уполномоченное лицо медицинской организации		</a:t>
            </a:r>
          </a:p>
          <a:p>
            <a:r>
              <a:rPr lang="ru-RU" dirty="0"/>
              <a:t>	(должность)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фамилия, имя, отчество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  <a:p>
            <a:r>
              <a:rPr lang="ru-RU" dirty="0"/>
              <a:t>М.П. (при наличии)	</a:t>
            </a:r>
          </a:p>
          <a:p>
            <a:r>
              <a:rPr lang="ru-RU" dirty="0"/>
              <a:t>12. Заключение ___________________________________________________________</a:t>
            </a:r>
          </a:p>
          <a:p>
            <a:r>
              <a:rPr lang="ru-RU" dirty="0"/>
              <a:t>(отсутствие инфекционных заболеваний)	</a:t>
            </a:r>
          </a:p>
          <a:p>
            <a:r>
              <a:rPr lang="ru-RU" dirty="0"/>
              <a:t>Врач-терапевт		</a:t>
            </a:r>
          </a:p>
          <a:p>
            <a:r>
              <a:rPr lang="ru-RU" dirty="0"/>
              <a:t>	фамилия, имя, отчество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  <a:p>
            <a:r>
              <a:rPr lang="ru-RU" dirty="0"/>
              <a:t>М.П. (при наличии)	</a:t>
            </a:r>
          </a:p>
          <a:p>
            <a:r>
              <a:rPr lang="ru-RU" dirty="0"/>
              <a:t>Уполномоченное лицо медицинской организации		</a:t>
            </a:r>
          </a:p>
          <a:p>
            <a:r>
              <a:rPr lang="ru-RU" dirty="0"/>
              <a:t>	(должность)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фамилия, имя, отчество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  <a:p>
            <a:r>
              <a:rPr lang="ru-RU" dirty="0"/>
              <a:t>М.П. (при наличии)	</a:t>
            </a:r>
          </a:p>
          <a:p>
            <a:r>
              <a:rPr lang="ru-RU" dirty="0"/>
              <a:t>13. Медицинское заключение:	</a:t>
            </a:r>
          </a:p>
          <a:p>
            <a:r>
              <a:rPr lang="ru-RU" dirty="0"/>
              <a:t>Выявлено наличие (отсутствие) инфекционных заболеваний, представляющих опасность для окружающих (нужное подчеркнуть).	</a:t>
            </a:r>
          </a:p>
          <a:p>
            <a:r>
              <a:rPr lang="ru-RU" dirty="0"/>
              <a:t>Уполномоченное лицо медицинской организации		</a:t>
            </a:r>
          </a:p>
          <a:p>
            <a:r>
              <a:rPr lang="ru-RU" dirty="0"/>
              <a:t>	(должность)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фамилия, имя, отчество (при наличии), подпись	</a:t>
            </a:r>
          </a:p>
          <a:p>
            <a:r>
              <a:rPr lang="ru-RU" dirty="0"/>
              <a:t>	"__" _____________________________ 20__ г.</a:t>
            </a:r>
          </a:p>
          <a:p>
            <a:r>
              <a:rPr lang="ru-RU" dirty="0"/>
              <a:t>(дата)	</a:t>
            </a:r>
          </a:p>
        </p:txBody>
      </p:sp>
    </p:spTree>
    <p:extLst>
      <p:ext uri="{BB962C8B-B14F-4D97-AF65-F5344CB8AC3E}">
        <p14:creationId xmlns:p14="http://schemas.microsoft.com/office/powerpoint/2010/main" val="123719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2033FA-FBC7-4DE0-ABCF-C97D3873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D6E3-10DA-4EAE-8973-B2E670CC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559"/>
            <a:ext cx="11987868" cy="1904300"/>
          </a:xfrm>
        </p:spPr>
        <p:txBody>
          <a:bodyPr>
            <a:normAutofit/>
          </a:bodyPr>
          <a:lstStyle/>
          <a:p>
            <a:pPr algn="ctr"/>
            <a:br>
              <a:rPr lang="ru-RU" sz="3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ru-RU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B2CC9-06F2-485C-8AEC-066F61F7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32" y="323273"/>
            <a:ext cx="11783736" cy="6287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                            </a:t>
            </a:r>
          </a:p>
          <a:p>
            <a:pPr marL="0" indent="0" algn="ctr">
              <a:buNone/>
            </a:pPr>
            <a:r>
              <a:rPr lang="ru-RU" sz="3700" dirty="0"/>
              <a:t>Получение начального общего образования в образовательных организациях начинается по достижении детьми возраста </a:t>
            </a:r>
            <a:r>
              <a:rPr lang="ru-RU" sz="3700" b="1" dirty="0"/>
              <a:t>шести лет и шести месяцев</a:t>
            </a:r>
            <a:r>
              <a:rPr lang="ru-RU" sz="3700" dirty="0"/>
              <a:t> при отсутствии противопоказаний по состоянию здоровья, но </a:t>
            </a:r>
            <a:r>
              <a:rPr lang="ru-RU" sz="3700" b="1" dirty="0"/>
              <a:t>не позже </a:t>
            </a:r>
            <a:r>
              <a:rPr lang="ru-RU" sz="3700" dirty="0"/>
              <a:t>достижения ими возраста </a:t>
            </a:r>
            <a:r>
              <a:rPr lang="ru-RU" sz="3700" b="1" dirty="0"/>
              <a:t>восьми лет</a:t>
            </a:r>
            <a:r>
              <a:rPr lang="ru-RU" sz="3700" dirty="0"/>
              <a:t>. По заявлению родителей (законных представителей) детей </a:t>
            </a:r>
            <a:r>
              <a:rPr lang="ru-RU" sz="3700" b="1" dirty="0"/>
              <a:t>учредитель</a:t>
            </a:r>
            <a:r>
              <a:rPr lang="ru-RU" sz="3700" dirty="0"/>
              <a:t> общеобразовательной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</a:t>
            </a:r>
          </a:p>
          <a:p>
            <a:endParaRPr lang="ru-RU" dirty="0"/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2CD4E82F-57C4-4518-B590-19D75754DF7A}"/>
              </a:ext>
            </a:extLst>
          </p:cNvPr>
          <p:cNvSpPr/>
          <p:nvPr/>
        </p:nvSpPr>
        <p:spPr>
          <a:xfrm>
            <a:off x="8237989" y="6107185"/>
            <a:ext cx="3749879" cy="64205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Статья 67. Организация приема на обучение по основным общеобразовательным программам             Федерального закона от 29.12.2012 N 273-ФЗ "Об образовании в Российской Федерации</a:t>
            </a:r>
            <a:r>
              <a:rPr lang="ru-RU" sz="1200" b="1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691C7A01-A49A-4458-94B9-7B4263FC9D67}"/>
              </a:ext>
            </a:extLst>
          </p:cNvPr>
          <p:cNvSpPr/>
          <p:nvPr/>
        </p:nvSpPr>
        <p:spPr>
          <a:xfrm>
            <a:off x="1625600" y="304632"/>
            <a:ext cx="1607127" cy="43427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пункт 8.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6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DF3EF-FD6B-4285-BCD7-FF5E04D9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E9A8D-F870-4B6D-BE95-046AFEB3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50335"/>
            <a:ext cx="11702642" cy="14977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выдачи разрешения родителям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представителям)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обратиться с заявлением в Управление образования АМС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кабинет 104.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приказУправления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администрации местного самоуправления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№48 от 21.04.2025 «Об утверждении Порядка предоставления разрешения на прием детей в муниципальные общеобразовательные организации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обучение по образовательным программам начального общего образования до достижения детьми возраста шести лет и шести месяцев и старше восьми лет»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B2136-DAAA-423F-9ED2-24215A98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1598411"/>
            <a:ext cx="11568418" cy="530992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заявлением родителями предоставляются следующие документы, подтвержденные оригиналами: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документа, удостоверяющего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родителя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документа, подтверждающего установление опеки и попечительства, если законный представитель является опекуном или попечителем несовершеннолетнего;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заключения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психолого-медико-педагогической комиссии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комиссии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предоставлению разрешения на прием детей в муниципальные общеобразовательные организации г. Владикавказа на обучение по образовательным программам начального общего образования детей до достижения возраста шести лет и шести месяцев и старше восьми лет,  о педагогической, психологической и логопедической готовности ребенка осваивать образовательную программу начального образования;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из общеобразовательной организации о наличии свободных мест для  приема на обучение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приема на обучение ребенка или поступающего, проживающего на закрепленной территории)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и персональных данных ребенка в порядке, установленном законодательством Российской Федерации.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08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8C24DB-7DEA-4B1A-9C0A-F6750A2B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6AE5D-4274-4D88-9F2F-56257DC2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443345"/>
            <a:ext cx="11739418" cy="8443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9(1).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внеочередном порядке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места в общеобразовательных организациях: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96CDA-17A2-49EF-9852-BC0A5828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062182"/>
            <a:ext cx="11619346" cy="5523176"/>
          </a:xfrm>
        </p:spPr>
        <p:txBody>
          <a:bodyPr>
            <a:normAutofit fontScale="55000" lnSpcReduction="20000"/>
          </a:bodyPr>
          <a:lstStyle/>
          <a:p>
            <a:endParaRPr lang="ru-RU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военнослужащих и детям граждан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военной операции,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предоставляются во внеочередном порядке места в государственных и муниципальных общеобразовательных и дошкольных образовательных организациях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их семей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места в летних оздоровительных лагерях (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мая 1998 г. N 76-ФЗ "О статусе военнослужащих»);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сотрудника национальной гвардии РФ,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военной операции, в том числе усыновленным (удочеренным) или находящимся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предоставляются во внеочередном порядке места в государственных и муниципальных общеобразовательных и дошкольных образовательных организациях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их семей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места в летних оздоровительных лагерях.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закон от 3 июля 2016 г. N 226-ФЗ "О войсках национальной гвардии Российской Федерации»).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49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B022F-16BC-476F-B020-B4B02B10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7E791-83F8-410A-B992-28F531D3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" y="646544"/>
            <a:ext cx="11739418" cy="812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порядке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места в общеобразовательных организациях детям: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CC3FE-43CE-4305-8039-0E0C7AE8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219200"/>
            <a:ext cx="11739418" cy="538293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военнослужащих и детям граждан, пребывающих в добровольческих формированиях, в том числе усыновленным (удочеренным) или находящимся под опекой или попечительством в семье,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приемную семью либо в случаях, предусмотренных законами субъектов Российской Федерации, патронатную семью, предоставляются в первоочередном порядке места в государственных и муниципальных общеобразовательных и дошкольных образовательных организациях </a:t>
            </a:r>
            <a: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их семей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места в летних оздоровительных лагерях (Федеральный закон от 27.05.1998 N 76-ФЗ «О статусе военнослужащих«)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07.02.2011 N 3-ФЗ "О полиции" 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1)детям сотрудника полиции;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детям сотрудника полиции, погибшего (умершего) вследствие увечья или иного повреждения здоровья, полученных в связи с выполнением служебных обязанностей;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детям сотрудника полиции, умершего вследствие заболевания, полученного в период прохождения службы в полиции;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детям гражданина Российской Федерации, уволенного со службы в полиции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полиции;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детям гражданина Российской Федерации, умершего в течение одного года после увольнения со службы в полиции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полиции, исключивших возможность дальнейшего прохождения службы в полиции;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детям, находящимся (находившимся) на иждивении сотрудника полиции, гражданина Российской Федерации, указанных в пунктах 1 - 5 настоящей части.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0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77D11-BCBB-40BA-AB48-15608FAF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74AD286-9979-48E1-ACBA-A009562F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203200"/>
            <a:ext cx="11739418" cy="6654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10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порядке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места в общеобразовательных организациях детям: 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30.12.2012 N 283-ФЗ "О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Федерации"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детям сотрудника;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детям сотрудника, погибшего (умершего) вследствие увечья или иного повреждения здоровья, полученных в связи с выполнением служебных обязанностей;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детям сотрудника, умершего вследствие заболевания, полученного в период прохождения службы в учреждениях и органах;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детям гражданина Российской Федерации, уволенного со службы в учреждениях и органах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учреждениях и органах;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детям гражданина Российской Федерации, умершего в течение одного года после увольнения со службы в учреждениях и органах вследствие увечья или иного повреждения здоровья, полученных в связи с выполнением служебных обязанностей, либо вследствие заболевания, полученного в период прохождения службы в учреждениях и органах, исключивших возможность дальнейшего прохождения службы в учреждениях и органах;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детям, находящимся (находившимся) на иждивении сотрудника, гражданина Российской Федерации, указанных в пунктах 1 - 5 настоящей части.</a:t>
            </a:r>
            <a:r>
              <a:rPr lang="ru-RU" sz="2900" dirty="0"/>
              <a:t>                                                                                                                                                                                                                  					</a:t>
            </a:r>
            <a:r>
              <a:rPr lang="ru-RU" sz="2900" b="1" dirty="0">
                <a:solidFill>
                  <a:srgbClr val="FF0000"/>
                </a:solidFill>
              </a:rPr>
              <a:t>Действие положений данной статьи настоящего  Федерального закона 						распространяется на сотрудников органов внутренних дел, не являющихся 						сотрудниками полиции.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28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739D63-7389-4283-BBC9-72EE398F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2" y="0"/>
            <a:ext cx="1225072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BAB0C-3EF3-46D0-9814-67672DD1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166255"/>
            <a:ext cx="11841018" cy="9328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12. 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преимущественного приема пользуется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32E05-35AE-45EE-B988-580C9EB3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524000"/>
            <a:ext cx="11739417" cy="4652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в том числе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усыновленный (удочеренный) или находящийся под опекой или попечительством в семье, включая приемную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либо в случаях, предусмотренных законами субъектов Российской Федерации, патронатную семью, имеет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основным общеобразовательным программам в государственную или муниципальную образовательную организацию, в которой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его брат и (или) сестра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(полнородные и неполнородные,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CCDCB-A7E0-456B-B2C3-8877912C20A9}"/>
              </a:ext>
            </a:extLst>
          </p:cNvPr>
          <p:cNvSpPr txBox="1"/>
          <p:nvPr/>
        </p:nvSpPr>
        <p:spPr>
          <a:xfrm>
            <a:off x="4945309" y="5915353"/>
            <a:ext cx="6564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strike="noStrike" baseline="0" dirty="0">
                <a:solidFill>
                  <a:srgbClr val="FF00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Часть 3.1 статьи 67 Федерального закона от 29 декабря 2012 г. N 273-ФЗ "Об образовании в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370609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F772B-FC47-4C4C-9721-E1F3E54B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0"/>
            <a:ext cx="12192000" cy="68238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1CAF99E-63A1-4A91-8BC8-4F47CE54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343948"/>
            <a:ext cx="11518084" cy="624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Пункт 16</a:t>
            </a:r>
          </a:p>
          <a:p>
            <a:r>
              <a:rPr lang="ru-RU" b="1" dirty="0"/>
              <a:t>муниципальные образовательные организации </a:t>
            </a:r>
            <a:r>
              <a:rPr lang="ru-RU" dirty="0"/>
              <a:t>с целью проведения организованного приема детей в первый класс </a:t>
            </a:r>
            <a:r>
              <a:rPr lang="ru-RU" b="1" dirty="0"/>
              <a:t>размещают</a:t>
            </a:r>
            <a:r>
              <a:rPr lang="ru-RU" dirty="0"/>
              <a:t> на своих </a:t>
            </a:r>
            <a:r>
              <a:rPr lang="ru-RU" b="1" dirty="0"/>
              <a:t>информационном стенде </a:t>
            </a:r>
            <a:r>
              <a:rPr lang="ru-RU" dirty="0"/>
              <a:t>и </a:t>
            </a:r>
            <a:r>
              <a:rPr lang="ru-RU" b="1" dirty="0"/>
              <a:t>официальном сайте </a:t>
            </a:r>
            <a:r>
              <a:rPr lang="ru-RU" dirty="0"/>
              <a:t>в сети Интернет, а также в федеральной государственной информационной системе </a:t>
            </a:r>
            <a:r>
              <a:rPr lang="ru-RU" b="1" dirty="0"/>
              <a:t>«Единый портал государственных и муниципальных услуг»</a:t>
            </a:r>
            <a:r>
              <a:rPr lang="ru-RU" dirty="0"/>
              <a:t>:</a:t>
            </a:r>
          </a:p>
          <a:p>
            <a:r>
              <a:rPr lang="ru-RU" b="1" dirty="0"/>
              <a:t>о количестве мест в первых классах </a:t>
            </a:r>
            <a:r>
              <a:rPr lang="ru-RU" dirty="0"/>
              <a:t>не позднее 10 календарных дней с момента издания приказа Управления образования АМС </a:t>
            </a:r>
            <a:r>
              <a:rPr lang="ru-RU" dirty="0" err="1"/>
              <a:t>г.Владикавказа</a:t>
            </a:r>
            <a:r>
              <a:rPr lang="ru-RU" dirty="0"/>
              <a:t> 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о закреплении образовательных организаций за соответственно конкретными территориями муниципального района;</a:t>
            </a:r>
          </a:p>
          <a:p>
            <a:r>
              <a:rPr lang="ru-RU" b="1" dirty="0"/>
              <a:t>о наличии свободных мест в первых классах </a:t>
            </a:r>
            <a:r>
              <a:rPr lang="ru-RU" dirty="0"/>
              <a:t>для приема детей, </a:t>
            </a:r>
            <a:r>
              <a:rPr lang="ru-RU" b="1" dirty="0"/>
              <a:t>не проживающих на закрепленной территории</a:t>
            </a:r>
            <a:r>
              <a:rPr lang="ru-RU" dirty="0"/>
              <a:t>, не позднее 5 июля текущего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65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4553</Words>
  <Application>Microsoft Office PowerPoint</Application>
  <PresentationFormat>Широкоэкранный</PresentationFormat>
  <Paragraphs>209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Microsoft YaHei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 </vt:lpstr>
      <vt:lpstr>Для выдачи разрешения родителям (законным представителям) необходимо обратиться с заявлением в Управление образования АМС г.Владикавказа в кабинет 104. (приказУправления образования администрации местного самоуправления г.Владикавказа №48 от 21.04.2025 «Об утверждении Порядка предоставления разрешения на прием детей в муниципальные общеобразовательные организации г.Владикавказа на обучение по образовательным программам начального общего образования до достижения детьми возраста шести лет и шести месяцев и старше восьми лет») </vt:lpstr>
      <vt:lpstr> пункт 9(1). Во внеочередном порядке предоставляются места в общеобразовательных организациях: </vt:lpstr>
      <vt:lpstr>пункт 10. В первоочередном порядке предоставляются места в общеобразовательных организациях детям: </vt:lpstr>
      <vt:lpstr>Презентация PowerPoint</vt:lpstr>
      <vt:lpstr>пункт 12.  Правом преимущественного приема пользуется</vt:lpstr>
      <vt:lpstr>Презентация PowerPoint</vt:lpstr>
      <vt:lpstr>Прием заявлений о приеме на обучение в первый класс для детей, имеющих право на внеочередное и первоочередное, преимуществен- ное зачисление в ОО,  а также проживающих на закрепленной территории, начинается не позднее 1 апреля текущего года и завершается 30 июня текущего года. Руководитель общеобразовательной организации издает распорядительный акт о приеме на обучение детей, в течение 3 рабочих дней после завершения приема заявлений о приеме на обучение в первый класс.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приема на обучение по образовательным программам начального общего, основного общего и среднего общего образования в 2025 г.</dc:title>
  <dc:creator>Фатима Точиева</dc:creator>
  <cp:lastModifiedBy>Фатима Точиева</cp:lastModifiedBy>
  <cp:revision>18</cp:revision>
  <cp:lastPrinted>2025-09-11T06:08:47Z</cp:lastPrinted>
  <dcterms:created xsi:type="dcterms:W3CDTF">2025-06-16T15:05:56Z</dcterms:created>
  <dcterms:modified xsi:type="dcterms:W3CDTF">2026-04-07T12:16:09Z</dcterms:modified>
</cp:coreProperties>
</file>