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3"/>
    <p:sldId id="259" r:id="rId4"/>
    <p:sldId id="283" r:id="rId5"/>
    <p:sldId id="285" r:id="rId6"/>
    <p:sldId id="286" r:id="rId7"/>
    <p:sldId id="287" r:id="rId8"/>
    <p:sldId id="288" r:id="rId9"/>
    <p:sldId id="290" r:id="rId10"/>
    <p:sldId id="292" r:id="rId11"/>
    <p:sldId id="260" r:id="rId12"/>
    <p:sldId id="261" r:id="rId13"/>
    <p:sldId id="263" r:id="rId14"/>
    <p:sldId id="264" r:id="rId15"/>
    <p:sldId id="265" r:id="rId16"/>
    <p:sldId id="266" r:id="rId17"/>
    <p:sldId id="267" r:id="rId18"/>
    <p:sldId id="268" r:id="rId19"/>
    <p:sldId id="293" r:id="rId20"/>
    <p:sldId id="269" r:id="rId21"/>
    <p:sldId id="275" r:id="rId23"/>
    <p:sldId id="276" r:id="rId24"/>
    <p:sldId id="278" r:id="rId25"/>
    <p:sldId id="279" r:id="rId26"/>
    <p:sldId id="280" r:id="rId27"/>
    <p:sldId id="281" r:id="rId28"/>
    <p:sldId id="270" r:id="rId29"/>
    <p:sldId id="272" r:id="rId30"/>
    <p:sldId id="273" r:id="rId31"/>
    <p:sldId id="274" r:id="rId32"/>
    <p:sldId id="27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61" autoAdjust="0"/>
  </p:normalViewPr>
  <p:slideViewPr>
    <p:cSldViewPr snapToGrid="0">
      <p:cViewPr varScale="1">
        <p:scale>
          <a:sx n="60" d="100"/>
          <a:sy n="60" d="100"/>
        </p:scale>
        <p:origin x="42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F215B-FA0D-40EC-9FF5-DAB3CF8116C3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8F52C-5688-4462-934C-0F4DF2D8834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8F52C-5688-4462-934C-0F4DF2D8834C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8F52C-5688-4462-934C-0F4DF2D8834C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8344E-B52F-4C24-88E2-5241A86DA60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11C0476-2C26-4F12-9F45-CD8D3D50E24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e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5400" y="5566987"/>
            <a:ext cx="10792495" cy="66916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ee998f3c259fec66962f03434fd889fd_l-4518481-images-thumbs&amp;n=1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595" y="1177290"/>
            <a:ext cx="10098405" cy="56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5160" y="624110"/>
            <a:ext cx="10200068" cy="209700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800" i="1" dirty="0" smtClean="0">
                <a:solidFill>
                  <a:srgbClr val="FF0000"/>
                </a:solidFill>
              </a:rPr>
            </a:br>
            <a:r>
              <a:rPr lang="ru-RU" sz="4800" i="1" dirty="0" smtClean="0">
                <a:solidFill>
                  <a:srgbClr val="FF0000"/>
                </a:solidFill>
              </a:rPr>
              <a:t>Методическая тема: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качества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 в условиях перехода на обновлённых ФГОС и реализации ФОП»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800" i="1" dirty="0" smtClean="0">
                <a:solidFill>
                  <a:srgbClr val="FF0000"/>
                </a:solidFill>
              </a:rPr>
            </a:br>
            <a:br>
              <a:rPr lang="ru-RU" sz="4800" i="1" dirty="0" smtClean="0">
                <a:solidFill>
                  <a:srgbClr val="FF0000"/>
                </a:solidFill>
              </a:rPr>
            </a:br>
            <a:endParaRPr lang="ru-RU" sz="4800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1422" y="2721114"/>
            <a:ext cx="157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</a:rPr>
              <a:t>Цель:</a:t>
            </a:r>
            <a:endParaRPr lang="ru-RU" sz="4000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62141" y="2721114"/>
            <a:ext cx="902809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lnSpc>
                <a:spcPct val="140000"/>
              </a:lnSpc>
              <a:spcAft>
                <a:spcPts val="81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качества образовательного процесса путем использования современных педагогических технологий в условиях обновления содержания образования. </a:t>
            </a: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attFill prst="dashUpDi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Наши учителя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8817">
            <a:off x="647856" y="3124719"/>
            <a:ext cx="2141678" cy="2781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851">
            <a:off x="9642755" y="108235"/>
            <a:ext cx="2097977" cy="26788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89123" y="1725769"/>
            <a:ext cx="2762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Бекоева А.К., учитель биологии ,высшая кв. категория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145586">
            <a:off x="1204278" y="5455377"/>
            <a:ext cx="28163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Багиаева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С.Ф.,учитель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математики,высшей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кв.категории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418636">
            <a:off x="9067462" y="2593492"/>
            <a:ext cx="244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Газданова</a:t>
            </a:r>
            <a:r>
              <a:rPr lang="ru-RU" b="1" dirty="0" smtClean="0">
                <a:solidFill>
                  <a:srgbClr val="FF0000"/>
                </a:solidFill>
              </a:rPr>
              <a:t> М.М.,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учитель </a:t>
            </a:r>
            <a:r>
              <a:rPr lang="ru-RU" b="1" dirty="0" err="1" smtClean="0">
                <a:solidFill>
                  <a:srgbClr val="FF0000"/>
                </a:solidFill>
              </a:rPr>
              <a:t>физики.первой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кв.категории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10"/>
          <a:stretch>
            <a:fillRect/>
          </a:stretch>
        </p:blipFill>
        <p:spPr>
          <a:xfrm>
            <a:off x="342265" y="159385"/>
            <a:ext cx="1993265" cy="2366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7999" y="270458"/>
            <a:ext cx="76672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 </a:t>
            </a:r>
            <a:r>
              <a:rPr lang="ru-RU" sz="3200" b="1" dirty="0">
                <a:solidFill>
                  <a:srgbClr val="FF0000"/>
                </a:solidFill>
              </a:rPr>
              <a:t>Основные формы работы в        методическом объединении</a:t>
            </a:r>
            <a:r>
              <a:rPr lang="ru-RU" sz="3200" b="1" dirty="0" smtClean="0">
                <a:solidFill>
                  <a:srgbClr val="FF0000"/>
                </a:solidFill>
              </a:rPr>
              <a:t>: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sz="3200" b="1" dirty="0">
              <a:solidFill>
                <a:srgbClr val="525129"/>
              </a:solidFill>
            </a:endParaRPr>
          </a:p>
          <a:p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37138" y="1545464"/>
            <a:ext cx="90280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-заседание методического объединения по вопросам методики обучения и воспитания учащихся;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-круглые столы,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-творческие отчеты учителей;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-открытые уроки и внеклассные мероприятия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-внеурочная работа по предмету.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 -сообщения и дискуссии по методики обучения и воспитания, вопросам общей педагогики и психологии;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3807" cy="217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69190" y="501134"/>
            <a:ext cx="8233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Основные задачи реализуются через</a:t>
            </a:r>
            <a:r>
              <a:rPr lang="ru-RU" sz="3200" dirty="0">
                <a:solidFill>
                  <a:srgbClr val="FF0000"/>
                </a:solidFill>
              </a:rPr>
              <a:t>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7464" y="1339403"/>
            <a:ext cx="453336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25129"/>
                </a:solidFill>
              </a:rPr>
              <a:t>Организацию и проведение                               </a:t>
            </a:r>
            <a:r>
              <a:rPr lang="ru-RU" b="1" u="sng" dirty="0">
                <a:solidFill>
                  <a:srgbClr val="525129"/>
                </a:solidFill>
              </a:rPr>
              <a:t>уроков </a:t>
            </a:r>
            <a:r>
              <a:rPr lang="ru-RU" sz="2000" u="sng" dirty="0">
                <a:solidFill>
                  <a:srgbClr val="525129"/>
                </a:solidFill>
              </a:rPr>
              <a:t>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3793" y="3090446"/>
            <a:ext cx="3992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25129"/>
                </a:solidFill>
              </a:rPr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714" y="1770360"/>
            <a:ext cx="3134505" cy="23508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107070" y="4099557"/>
            <a:ext cx="227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525129"/>
                </a:solidFill>
              </a:rPr>
              <a:t>Урок </a:t>
            </a:r>
            <a:r>
              <a:rPr lang="ru-RU" b="1" dirty="0" smtClean="0">
                <a:solidFill>
                  <a:srgbClr val="525129"/>
                </a:solidFill>
              </a:rPr>
              <a:t>математики</a:t>
            </a:r>
            <a:endParaRPr lang="ru-RU" b="1" dirty="0">
              <a:solidFill>
                <a:srgbClr val="52512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3793" y="2093397"/>
            <a:ext cx="4494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25129"/>
                </a:solidFill>
              </a:rPr>
              <a:t>Внеурочную</a:t>
            </a:r>
            <a:r>
              <a:rPr lang="ru-RU" b="1" dirty="0">
                <a:solidFill>
                  <a:srgbClr val="525129"/>
                </a:solidFill>
              </a:rPr>
              <a:t> деятельность по предмету.</a:t>
            </a:r>
            <a:endParaRPr lang="ru-RU" b="1" dirty="0">
              <a:solidFill>
                <a:srgbClr val="525129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0" y="2945799"/>
            <a:ext cx="4687909" cy="3614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4429" y="2418615"/>
            <a:ext cx="3779371" cy="31289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926317" y="5390634"/>
            <a:ext cx="44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525129"/>
                </a:solidFill>
              </a:rPr>
              <a:t>ки</a:t>
            </a:r>
            <a:endParaRPr lang="ru-RU" b="1" dirty="0">
              <a:solidFill>
                <a:srgbClr val="52512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20136" y="6073259"/>
            <a:ext cx="2091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25129"/>
                </a:solidFill>
              </a:rPr>
              <a:t>  Урок физики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63125" y="4665345"/>
            <a:ext cx="2117725" cy="19856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3272" y="447346"/>
            <a:ext cx="9246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Интегрированный урок физика + математики </a:t>
            </a:r>
            <a:r>
              <a:rPr lang="ru-RU" sz="2400" b="1" dirty="0">
                <a:solidFill>
                  <a:srgbClr val="FF0000"/>
                </a:solidFill>
              </a:rPr>
              <a:t>в </a:t>
            </a:r>
            <a:r>
              <a:rPr lang="ru-RU" sz="2400" b="1" dirty="0" smtClean="0">
                <a:solidFill>
                  <a:srgbClr val="FF0000"/>
                </a:solidFill>
              </a:rPr>
              <a:t>7 </a:t>
            </a:r>
            <a:r>
              <a:rPr lang="ru-RU" sz="2400" b="1" dirty="0">
                <a:solidFill>
                  <a:srgbClr val="FF0000"/>
                </a:solidFill>
              </a:rPr>
              <a:t>класс.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9" y="909011"/>
            <a:ext cx="2878285" cy="41939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30031" y="944047"/>
            <a:ext cx="1258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</a:rPr>
              <a:t>    Тема</a:t>
            </a:r>
            <a:r>
              <a:rPr lang="ru-RU" sz="2000" b="1" dirty="0">
                <a:solidFill>
                  <a:schemeClr val="accent6"/>
                </a:solidFill>
              </a:rPr>
              <a:t>: </a:t>
            </a:r>
            <a:endParaRPr lang="ru-RU" sz="2000" dirty="0">
              <a:solidFill>
                <a:schemeClr val="accent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72953" y="5889811"/>
            <a:ext cx="4639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25129"/>
                </a:solidFill>
              </a:rPr>
              <a:t>Урок был дан </a:t>
            </a:r>
            <a:r>
              <a:rPr lang="ru-RU" dirty="0" smtClean="0">
                <a:solidFill>
                  <a:srgbClr val="525129"/>
                </a:solidFill>
              </a:rPr>
              <a:t>учителем физика </a:t>
            </a:r>
            <a:r>
              <a:rPr lang="ru-RU" b="1" dirty="0" err="1" smtClean="0">
                <a:solidFill>
                  <a:srgbClr val="525129"/>
                </a:solidFill>
              </a:rPr>
              <a:t>Газдановой</a:t>
            </a:r>
            <a:r>
              <a:rPr lang="ru-RU" b="1" dirty="0" smtClean="0">
                <a:solidFill>
                  <a:srgbClr val="525129"/>
                </a:solidFill>
              </a:rPr>
              <a:t> М.М</a:t>
            </a:r>
            <a:r>
              <a:rPr lang="ru-RU" dirty="0" smtClean="0">
                <a:solidFill>
                  <a:srgbClr val="525129"/>
                </a:solidFill>
              </a:rPr>
              <a:t>. и учителем </a:t>
            </a:r>
            <a:r>
              <a:rPr lang="ru-RU" dirty="0">
                <a:solidFill>
                  <a:srgbClr val="525129"/>
                </a:solidFill>
              </a:rPr>
              <a:t>математики </a:t>
            </a:r>
            <a:r>
              <a:rPr lang="ru-RU" b="1" dirty="0" smtClean="0">
                <a:solidFill>
                  <a:srgbClr val="525129"/>
                </a:solidFill>
              </a:rPr>
              <a:t> </a:t>
            </a:r>
            <a:r>
              <a:rPr lang="ru-RU" b="1" dirty="0" err="1" smtClean="0">
                <a:solidFill>
                  <a:srgbClr val="525129"/>
                </a:solidFill>
              </a:rPr>
              <a:t>Багиаевой</a:t>
            </a:r>
            <a:r>
              <a:rPr lang="ru-RU" b="1" dirty="0" smtClean="0">
                <a:solidFill>
                  <a:srgbClr val="525129"/>
                </a:solidFill>
              </a:rPr>
              <a:t> С.Ф.</a:t>
            </a:r>
            <a:endParaRPr lang="ru-RU" b="1" dirty="0">
              <a:solidFill>
                <a:srgbClr val="52512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90" y="2603500"/>
            <a:ext cx="4514850" cy="31572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4255" y="1486030"/>
            <a:ext cx="4335865" cy="32518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22076" y="59809"/>
            <a:ext cx="4522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Предметные недели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37149" cy="3206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2" y="3206838"/>
            <a:ext cx="2502977" cy="3535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9165" y="1499235"/>
            <a:ext cx="4151630" cy="3114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7" y="4287524"/>
            <a:ext cx="4481848" cy="2492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3646170"/>
            <a:ext cx="4579620" cy="32118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115" y="644525"/>
            <a:ext cx="2319655" cy="306197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895443" y="3073698"/>
            <a:ext cx="499449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День космонавтики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7272" y="3277032"/>
            <a:ext cx="5818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291507" y="5670034"/>
            <a:ext cx="2889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Неделя физики , химии, математики.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79561" y="291584"/>
            <a:ext cx="106869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Неделя </a:t>
            </a:r>
            <a:r>
              <a:rPr lang="ru-RU" sz="4400" b="1" dirty="0" smtClean="0">
                <a:solidFill>
                  <a:srgbClr val="FF0000"/>
                </a:solidFill>
              </a:rPr>
              <a:t>естественно-математического цикла.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5762" y="1622738"/>
            <a:ext cx="44947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solidFill>
                <a:srgbClr val="525129"/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525129"/>
                </a:solidFill>
              </a:rPr>
              <a:t>1 Выставка литературы</a:t>
            </a:r>
            <a:endParaRPr lang="ru-RU" sz="2000" b="1" dirty="0" smtClean="0">
              <a:solidFill>
                <a:srgbClr val="525129"/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525129"/>
                </a:solidFill>
              </a:rPr>
              <a:t>2.Конкурс газет</a:t>
            </a:r>
            <a:endParaRPr lang="ru-RU" sz="2000" b="1" dirty="0" smtClean="0">
              <a:solidFill>
                <a:srgbClr val="525129"/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525129"/>
                </a:solidFill>
              </a:rPr>
              <a:t>3.Творческие отчеты</a:t>
            </a:r>
            <a:endParaRPr lang="ru-RU" sz="2000" b="1" dirty="0" smtClean="0">
              <a:solidFill>
                <a:srgbClr val="525129"/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525129"/>
                </a:solidFill>
              </a:rPr>
              <a:t>4.День рождения линейки</a:t>
            </a:r>
            <a:endParaRPr lang="ru-RU" sz="2000" b="1" dirty="0" smtClean="0">
              <a:solidFill>
                <a:srgbClr val="525129"/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525129"/>
                </a:solidFill>
              </a:rPr>
              <a:t>5.Викторина(по биологии)</a:t>
            </a:r>
            <a:endParaRPr lang="ru-RU" sz="2000" b="1" dirty="0" smtClean="0">
              <a:solidFill>
                <a:srgbClr val="525129"/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525129"/>
                </a:solidFill>
              </a:rPr>
              <a:t>6. Математические пятиминутки</a:t>
            </a:r>
            <a:endParaRPr lang="ru-RU" sz="2000" b="1" dirty="0" smtClean="0">
              <a:solidFill>
                <a:srgbClr val="525129"/>
              </a:solidFill>
            </a:endParaRPr>
          </a:p>
          <a:p>
            <a:pPr algn="ctr">
              <a:defRPr/>
            </a:pP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0230" y="2890520"/>
            <a:ext cx="4338320" cy="30346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020" y="4422775"/>
            <a:ext cx="2408555" cy="22745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05" y="2254250"/>
            <a:ext cx="2802255" cy="43230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7290" y="178485"/>
            <a:ext cx="92599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25129"/>
                </a:solidFill>
              </a:rPr>
              <a:t>                  </a:t>
            </a:r>
            <a:endParaRPr lang="ru-RU" b="1" dirty="0" smtClean="0">
              <a:solidFill>
                <a:srgbClr val="525129"/>
              </a:solidFill>
            </a:endParaRPr>
          </a:p>
          <a:p>
            <a:endParaRPr lang="ru-RU" b="1" dirty="0">
              <a:solidFill>
                <a:srgbClr val="525129"/>
              </a:solidFill>
            </a:endParaRPr>
          </a:p>
          <a:p>
            <a:pPr algn="ctr"/>
            <a:r>
              <a:rPr lang="ru-RU" b="1" dirty="0" smtClean="0">
                <a:solidFill>
                  <a:srgbClr val="525129"/>
                </a:solidFill>
              </a:rPr>
              <a:t>                                  </a:t>
            </a:r>
            <a:r>
              <a:rPr lang="ru-RU" sz="3200" b="1" i="1" dirty="0" smtClean="0">
                <a:solidFill>
                  <a:schemeClr val="accent6"/>
                </a:solidFill>
              </a:rPr>
              <a:t>Проектно- </a:t>
            </a:r>
            <a:r>
              <a:rPr lang="ru-RU" sz="3200" b="1" i="1" dirty="0">
                <a:solidFill>
                  <a:schemeClr val="accent6"/>
                </a:solidFill>
              </a:rPr>
              <a:t>исследовательская  и </a:t>
            </a:r>
            <a:r>
              <a:rPr lang="ru-RU" sz="3200" b="1" i="1" dirty="0" smtClean="0">
                <a:solidFill>
                  <a:schemeClr val="accent6"/>
                </a:solidFill>
              </a:rPr>
              <a:t>                     конкурсная  </a:t>
            </a:r>
            <a:r>
              <a:rPr lang="ru-RU" sz="3200" b="1" i="1" dirty="0">
                <a:solidFill>
                  <a:schemeClr val="accent6"/>
                </a:solidFill>
              </a:rPr>
              <a:t>деятельность</a:t>
            </a:r>
            <a:r>
              <a:rPr lang="ru-RU" sz="3200" b="1" i="1" dirty="0" smtClean="0">
                <a:solidFill>
                  <a:schemeClr val="accent6"/>
                </a:solidFill>
              </a:rPr>
              <a:t>. </a:t>
            </a:r>
            <a:endParaRPr lang="ru-RU" sz="3200" i="1" dirty="0">
              <a:solidFill>
                <a:schemeClr val="accent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/>
          <a:srcRect l="-32440" t="-574" r="32440" b="574"/>
          <a:stretch>
            <a:fillRect/>
          </a:stretch>
        </p:blipFill>
        <p:spPr>
          <a:xfrm>
            <a:off x="-1571224" y="178486"/>
            <a:ext cx="5114417" cy="2797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949" r="29067" b="-1949"/>
          <a:stretch>
            <a:fillRect/>
          </a:stretch>
        </p:blipFill>
        <p:spPr>
          <a:xfrm>
            <a:off x="0" y="2975828"/>
            <a:ext cx="3543194" cy="2524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-39437" r="39437"/>
          <a:stretch>
            <a:fillRect/>
          </a:stretch>
        </p:blipFill>
        <p:spPr>
          <a:xfrm>
            <a:off x="6063376" y="1714451"/>
            <a:ext cx="6004354" cy="33774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63662" y="1809701"/>
            <a:ext cx="44947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Успешно защитили проекты учащиеся </a:t>
            </a:r>
            <a:r>
              <a:rPr lang="ru-RU" dirty="0" smtClean="0"/>
              <a:t> :</a:t>
            </a:r>
            <a:endParaRPr lang="ru-RU" dirty="0"/>
          </a:p>
          <a:p>
            <a:r>
              <a:rPr lang="ru-RU" dirty="0" smtClean="0"/>
              <a:t>•</a:t>
            </a:r>
            <a:r>
              <a:rPr lang="ru-RU" dirty="0" err="1" smtClean="0"/>
              <a:t>Гиголаева</a:t>
            </a:r>
            <a:r>
              <a:rPr lang="ru-RU" dirty="0" smtClean="0"/>
              <a:t> </a:t>
            </a:r>
            <a:r>
              <a:rPr lang="ru-RU" dirty="0" err="1" smtClean="0"/>
              <a:t>Елизовета</a:t>
            </a:r>
            <a:r>
              <a:rPr lang="ru-RU" dirty="0" smtClean="0"/>
              <a:t> 7 класс «Лист Мебиуса» ( </a:t>
            </a:r>
            <a:r>
              <a:rPr lang="ru-RU" dirty="0">
                <a:solidFill>
                  <a:srgbClr val="0070C0"/>
                </a:solidFill>
              </a:rPr>
              <a:t>учитель </a:t>
            </a:r>
            <a:r>
              <a:rPr lang="ru-RU" dirty="0" err="1" smtClean="0">
                <a:solidFill>
                  <a:srgbClr val="0070C0"/>
                </a:solidFill>
              </a:rPr>
              <a:t>Багиаева</a:t>
            </a:r>
            <a:r>
              <a:rPr lang="ru-RU" dirty="0" smtClean="0">
                <a:solidFill>
                  <a:srgbClr val="0070C0"/>
                </a:solidFill>
              </a:rPr>
              <a:t> С.Ф.)</a:t>
            </a:r>
            <a:endParaRPr lang="ru-RU" dirty="0"/>
          </a:p>
          <a:p>
            <a:r>
              <a:rPr lang="ru-RU" dirty="0"/>
              <a:t>• </a:t>
            </a:r>
            <a:r>
              <a:rPr lang="ru-RU" dirty="0" smtClean="0"/>
              <a:t> </a:t>
            </a:r>
            <a:r>
              <a:rPr lang="ru-RU" dirty="0" err="1" smtClean="0"/>
              <a:t>Канукова</a:t>
            </a:r>
            <a:r>
              <a:rPr lang="ru-RU" dirty="0" smtClean="0"/>
              <a:t> Ангелина 9 класс «</a:t>
            </a:r>
            <a:r>
              <a:rPr lang="ru-RU" dirty="0"/>
              <a:t>Почему нельзя делить на пустоту?» и другие проблемы числа 0</a:t>
            </a:r>
            <a:r>
              <a:rPr lang="ru-RU" dirty="0" smtClean="0"/>
              <a:t>.(</a:t>
            </a:r>
            <a:r>
              <a:rPr lang="ru-RU" dirty="0">
                <a:solidFill>
                  <a:srgbClr val="0070C0"/>
                </a:solidFill>
              </a:rPr>
              <a:t>учитель </a:t>
            </a:r>
            <a:r>
              <a:rPr lang="ru-RU" dirty="0" err="1">
                <a:solidFill>
                  <a:srgbClr val="0070C0"/>
                </a:solidFill>
              </a:rPr>
              <a:t>Багиаева</a:t>
            </a:r>
            <a:r>
              <a:rPr lang="ru-RU" dirty="0">
                <a:solidFill>
                  <a:srgbClr val="0070C0"/>
                </a:solidFill>
              </a:rPr>
              <a:t> С.Ф.)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https://avatars.mds.yandex.net/i?id=c41bc0346a7d5184e18d71d9fb260712_l-9181163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2928">
            <a:off x="1810596" y="4714371"/>
            <a:ext cx="2410492" cy="168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like.net/uploads/posts/2020-06/1593061275_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950">
            <a:off x="7477041" y="4263294"/>
            <a:ext cx="1694715" cy="214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d4a7c07b6b3c066269c6be0fff0e81ea_l-4577047-images-thumbs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2" y="4238088"/>
            <a:ext cx="1045878" cy="219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457199" y="338328"/>
            <a:ext cx="10692581" cy="12527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FF0000"/>
                </a:solidFill>
              </a:rPr>
              <a:t>Награды учеников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85" y="951933"/>
            <a:ext cx="4295218" cy="56848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461">
            <a:off x="7950302" y="1326496"/>
            <a:ext cx="3854925" cy="5329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793">
            <a:off x="423626" y="1179035"/>
            <a:ext cx="3416177" cy="545421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30947" y="103518"/>
            <a:ext cx="78096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Результаты </a:t>
            </a:r>
            <a:r>
              <a:rPr lang="ru-RU" sz="2800" b="1" i="1" dirty="0" smtClean="0">
                <a:solidFill>
                  <a:srgbClr val="FF0000"/>
                </a:solidFill>
              </a:rPr>
              <a:t>экзаменов</a:t>
            </a:r>
            <a:endParaRPr lang="ru-RU" sz="2800" b="1" i="1" dirty="0" smtClean="0">
              <a:solidFill>
                <a:srgbClr val="FF0000"/>
              </a:solidFill>
            </a:endParaRPr>
          </a:p>
          <a:p>
            <a:r>
              <a:rPr lang="ru-RU" sz="2800" i="1" dirty="0" smtClean="0"/>
              <a:t>Математика </a:t>
            </a:r>
            <a:r>
              <a:rPr lang="ru-RU" sz="2800" dirty="0"/>
              <a:t>(профиль)</a:t>
            </a:r>
            <a:endParaRPr lang="ru-RU" sz="2800" dirty="0"/>
          </a:p>
          <a:p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11 класс</a:t>
            </a:r>
            <a:endParaRPr lang="ru-RU" sz="2800" dirty="0">
              <a:latin typeface="Arial" panose="020B0604020202020204" pitchFamily="34" charset="0"/>
            </a:endParaRPr>
          </a:p>
          <a:p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3001" y="1440620"/>
            <a:ext cx="5432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Рисунок 1" descr="http://im1-tub-ru.yandex.net/i?id=28283ee00d1d089ce47b4bacddda897f-141-144&amp;n=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9" y="0"/>
            <a:ext cx="3369967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30946" y="1560784"/>
          <a:ext cx="7913123" cy="34053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3570"/>
                <a:gridCol w="1039674"/>
                <a:gridCol w="1144516"/>
                <a:gridCol w="976930"/>
                <a:gridCol w="1004727"/>
                <a:gridCol w="893533"/>
                <a:gridCol w="1004727"/>
                <a:gridCol w="905446"/>
              </a:tblGrid>
              <a:tr h="9360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u="sng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Всего сдавали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Преодолели порог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Мин.балл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Макс. балл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Средний балл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Средний балл по городу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Средний балл по региону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 anchor="ctr"/>
                </a:tc>
              </a:tr>
              <a:tr h="272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2017-2018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</a:tr>
              <a:tr h="272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2018-2019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56,9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40,8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</a:tr>
              <a:tr h="272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46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</a:tr>
              <a:tr h="272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2021-2022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53</a:t>
                      </a: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</a:tr>
              <a:tr h="570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2022-2023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57</a:t>
                      </a: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</a:tr>
              <a:tr h="358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2023-2024</a:t>
                      </a: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27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64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49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</a:tr>
              <a:tr h="451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</a:t>
                      </a:r>
                      <a:r>
                        <a:rPr lang="en-US" sz="1100" dirty="0" smtClean="0">
                          <a:effectLst/>
                        </a:rPr>
                        <a:t>24</a:t>
                      </a:r>
                      <a:r>
                        <a:rPr lang="ru-RU" sz="1100" dirty="0" smtClean="0">
                          <a:effectLst/>
                        </a:rPr>
                        <a:t>-20</a:t>
                      </a:r>
                      <a:r>
                        <a:rPr lang="en-US" sz="1100" dirty="0" smtClean="0">
                          <a:effectLst/>
                        </a:rPr>
                        <a:t>25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</a:rPr>
                        <a:t>27/40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</a:t>
                      </a:r>
                      <a:r>
                        <a:rPr lang="en-US" sz="11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</a:rPr>
                        <a:t>36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257" marR="63257" marT="0" marB="0"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1668" y="38379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-2879" y="403758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-2879" y="4494789"/>
          <a:ext cx="3933825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Диаграмма" r:id="rId2" imgW="6565900" imgH="3860800" progId="MSGraph.Chart.8">
                  <p:embed/>
                </p:oleObj>
              </mc:Choice>
              <mc:Fallback>
                <p:oleObj name="Диаграмма" r:id="rId2" imgW="6565900" imgH="3860800" progId="MSGraph.Chart.8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79" y="4494789"/>
                        <a:ext cx="3933825" cy="230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799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br>
              <a:rPr lang="ru-RU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Отчет  </a:t>
            </a:r>
            <a:b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b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методическое объединение</a:t>
            </a:r>
            <a:b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b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естественно-математического цикла </a:t>
            </a:r>
            <a:b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b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за </a:t>
            </a:r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202</a:t>
            </a:r>
            <a:r>
              <a:rPr lang="en-US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</a:t>
            </a:r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-202</a:t>
            </a:r>
            <a:r>
              <a:rPr lang="en-US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</a:t>
            </a:r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уч.год</a:t>
            </a:r>
            <a:b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b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МБОУ СОШ №13</a:t>
            </a:r>
            <a:b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b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им. К. Хетагурова</a:t>
            </a:r>
            <a:endParaRPr lang="ru-RU" sz="32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0163" y="2136338"/>
            <a:ext cx="96720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050" name="Picture 2" descr="https://avatars.mds.yandex.net/i?id=b046a76e25505ff209a23b07e0a10936_l-5284124-images-thumbs&amp;n=1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4099"/>
            <a:ext cx="2009104" cy="237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адумчивый ученик детской школы с желтой лампочкой и школьными и детскими принадлежностями элементы дизайна. Детские идеи и концепция раз� - Стоковые фото Ребёнок роялти-фр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245" y="4262907"/>
            <a:ext cx="2648756" cy="25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460811" y="1990163"/>
          <a:ext cx="8579223" cy="46257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5215"/>
                <a:gridCol w="1249748"/>
                <a:gridCol w="1343196"/>
                <a:gridCol w="1137612"/>
                <a:gridCol w="1012475"/>
                <a:gridCol w="1084794"/>
                <a:gridCol w="943406"/>
                <a:gridCol w="902777"/>
              </a:tblGrid>
              <a:tr h="1904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Всего сдавали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Преодолели порог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Мин.балл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Макс. Балл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 балл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 балл по городу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 балл по региону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4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2017-2018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4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2018-2019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4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2020-2021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4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2021-2022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4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2022-2023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2023-2024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53,5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51,3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94113" y="27971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09843" y="324922"/>
            <a:ext cx="2042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/>
              <a:t>Биология</a:t>
            </a:r>
            <a:endParaRPr lang="ru-RU" sz="3200" b="1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30060" y="621784"/>
            <a:ext cx="1503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/>
              <a:t>Химия</a:t>
            </a:r>
            <a:endParaRPr lang="ru-RU" sz="3200" b="1" i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67434" y="1438837"/>
          <a:ext cx="9197790" cy="4504762"/>
        </p:xfrm>
        <a:graphic>
          <a:graphicData uri="http://schemas.openxmlformats.org/drawingml/2006/table">
            <a:tbl>
              <a:tblPr firstRow="1" firstCol="1" bandRow="1"/>
              <a:tblGrid>
                <a:gridCol w="963512"/>
                <a:gridCol w="1328531"/>
                <a:gridCol w="1435685"/>
                <a:gridCol w="1215279"/>
                <a:gridCol w="1075892"/>
                <a:gridCol w="1158653"/>
                <a:gridCol w="1052370"/>
                <a:gridCol w="967868"/>
              </a:tblGrid>
              <a:tr h="1732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сдавали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Преодолели порог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Мин.балл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Макс. Балл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Средний балл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Средний балл по городу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Средний балл по региону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693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2018-2019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2020-2021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2021-2022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2022-2023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2023-2024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68386" y="1385051"/>
          <a:ext cx="8485095" cy="49189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560"/>
                <a:gridCol w="1607054"/>
                <a:gridCol w="749143"/>
                <a:gridCol w="856425"/>
                <a:gridCol w="396653"/>
                <a:gridCol w="457200"/>
                <a:gridCol w="626099"/>
                <a:gridCol w="457529"/>
                <a:gridCol w="855597"/>
                <a:gridCol w="667300"/>
                <a:gridCol w="593875"/>
                <a:gridCol w="821660"/>
              </a:tblGrid>
              <a:tr h="349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 grid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ОГЭ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2723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предмет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Кол-во сдавших экзамен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Кол-во успешно сдавших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«5»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«4»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«3»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«2»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Средн балл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Сред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оцен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% усп-ти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% кач-ва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</a:tr>
              <a:tr h="54313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Математика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</a:t>
                      </a:r>
                      <a:r>
                        <a:rPr lang="en-US" sz="1600" dirty="0" smtClean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</a:t>
                      </a:r>
                      <a:r>
                        <a:rPr lang="en-US" sz="1600" dirty="0" smtClean="0">
                          <a:effectLst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</a:rPr>
                        <a:t>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</a:rPr>
                        <a:t>22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83</a:t>
                      </a:r>
                      <a:r>
                        <a:rPr lang="ru-RU" sz="1600" dirty="0" smtClean="0">
                          <a:effectLst/>
                        </a:rPr>
                        <a:t>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</a:tr>
              <a:tr h="492441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Физика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</a:tr>
              <a:tr h="492441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География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50%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</a:tr>
              <a:tr h="492441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Биология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42%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</a:tr>
              <a:tr h="54313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Химия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</a:tr>
              <a:tr h="54313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Информатика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12%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84" marR="58684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273661" y="2098868"/>
            <a:ext cx="66745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68657" y="782122"/>
            <a:ext cx="290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ОГЭ-202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1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017060" y="1334789"/>
          <a:ext cx="9063316" cy="37878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5629"/>
                <a:gridCol w="1405165"/>
                <a:gridCol w="1617697"/>
                <a:gridCol w="1120620"/>
                <a:gridCol w="1001181"/>
                <a:gridCol w="687654"/>
                <a:gridCol w="1009962"/>
                <a:gridCol w="1165408"/>
              </a:tblGrid>
              <a:tr h="989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Учебный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предмет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учитель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% </a:t>
                      </a:r>
                      <a:r>
                        <a:rPr lang="ru-RU" sz="1200" dirty="0" err="1">
                          <a:effectLst/>
                        </a:rPr>
                        <a:t>усп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кач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 балл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 балл по городу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 балл по РСО-А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8442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379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2017-2018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Математика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Гутнова А.А.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5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2018-2018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Математика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Багиаева С.Ф.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5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2020-2021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Математика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Гутнова А.А.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3,58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5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2021-2022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Математика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Гутнова А.А.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61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2022-2023</a:t>
                      </a: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2023-2024</a:t>
                      </a:r>
                      <a:endParaRPr lang="en-US" sz="11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2024-2025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Математика 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Математика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Математика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Багиаева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С.Ф.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Century Gothic" panose="020B0502020202020204" charset="0"/>
                          <a:ea typeface="Times New Roman" panose="02020603050405020304" pitchFamily="18" charset="0"/>
                        </a:rPr>
                        <a:t>Багиаева</a:t>
                      </a:r>
                      <a:r>
                        <a:rPr lang="ru-RU" sz="1200" dirty="0" smtClean="0">
                          <a:effectLst/>
                          <a:latin typeface="Century Gothic" panose="020B0502020202020204" charset="0"/>
                          <a:ea typeface="Times New Roman" panose="02020603050405020304" pitchFamily="18" charset="0"/>
                        </a:rPr>
                        <a:t> С.Ф</a:t>
                      </a:r>
                      <a:r>
                        <a:rPr lang="ru-RU" sz="1200" dirty="0" smtClean="0">
                          <a:effectLst/>
                          <a:latin typeface="Century Gothic" panose="020B0502020202020204" charset="0"/>
                          <a:ea typeface="Times New Roman" panose="02020603050405020304" pitchFamily="18" charset="0"/>
                        </a:rPr>
                        <a:t>.</a:t>
                      </a:r>
                      <a:endParaRPr lang="ru-RU" sz="1200" dirty="0" smtClean="0">
                        <a:effectLst/>
                        <a:latin typeface="Century Gothic" panose="020B0502020202020204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Century Gothic" panose="020B0502020202020204" charset="0"/>
                          <a:ea typeface="Times New Roman" panose="02020603050405020304" pitchFamily="18" charset="0"/>
                        </a:rPr>
                        <a:t>Багиаева</a:t>
                      </a:r>
                      <a:r>
                        <a:rPr lang="ru-RU" sz="1200" dirty="0" smtClean="0">
                          <a:effectLst/>
                          <a:latin typeface="Century Gothic" panose="020B0502020202020204" charset="0"/>
                          <a:ea typeface="Times New Roman" panose="02020603050405020304" pitchFamily="18" charset="0"/>
                        </a:rPr>
                        <a:t> С.Ф.</a:t>
                      </a:r>
                      <a:endParaRPr lang="ru-RU" sz="1200" dirty="0">
                        <a:effectLst/>
                        <a:latin typeface="Century Gothic" panose="020B0502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91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77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3,74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3,91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3,83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797207" y="2001679"/>
            <a:ext cx="1143831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7200" y="4114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>
                <a:latin typeface="Arial" panose="020B0604020202020204" pitchFamily="34" charset="0"/>
                <a:ea typeface="Times New Roman" panose="02020603050405020304" pitchFamily="18" charset="0"/>
              </a:rPr>
              <a:t>Сравнительные результаты ОГЭ по </a:t>
            </a:r>
            <a:r>
              <a:rPr lang="ru-RU" b="1" u="sng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математике за </a:t>
            </a:r>
            <a:r>
              <a:rPr lang="ru-RU" b="1" u="sng" dirty="0">
                <a:latin typeface="Arial" panose="020B0604020202020204" pitchFamily="34" charset="0"/>
                <a:ea typeface="Times New Roman" panose="02020603050405020304" pitchFamily="18" charset="0"/>
              </a:rPr>
              <a:t>последние </a:t>
            </a:r>
            <a:r>
              <a:rPr lang="ru-RU" b="1" u="sng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шесть </a:t>
            </a:r>
            <a:r>
              <a:rPr lang="ru-RU" b="1" u="sng" dirty="0">
                <a:latin typeface="Arial" panose="020B0604020202020204" pitchFamily="34" charset="0"/>
                <a:ea typeface="Times New Roman" panose="02020603050405020304" pitchFamily="18" charset="0"/>
              </a:rPr>
              <a:t>лет с учетом среднего балла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64733" y="5123189"/>
            <a:ext cx="880390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данным таблицы наблюдается повышение  качества знаний учащихся по русскому языку по сравнению с предыдущим годом. При этом на протяжении последних лет средняя оценка по школе остается стабильно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-«4».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математике наблюдается незначительная положительная динамика в качестве знаний учащихся.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30363" y="119748"/>
            <a:ext cx="8414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Сравнительные результаты ОГЭ по предметам по выбору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47730" y="489086"/>
          <a:ext cx="11333407" cy="5107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1680"/>
                <a:gridCol w="2403796"/>
                <a:gridCol w="2201334"/>
                <a:gridCol w="1183173"/>
                <a:gridCol w="1488619"/>
                <a:gridCol w="1489794"/>
                <a:gridCol w="1615011"/>
              </a:tblGrid>
              <a:tr h="3866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предмет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учитель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всего сдавало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средняя оценка по ОО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средняя оценка по городу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средняя оценка по РСО-А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2018-2019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биология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Бекоева А.К.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(3.6)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2021-2022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биология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Бекоева А.К.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2022-2023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биология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Дзугаева З.Б.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2018-2019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химия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Дзугаева З.Б.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4.25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2021-2022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химия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Дзугаева З.Б.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2022-2023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химия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Дзугаева З.Б.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4,006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2018-2019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физика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ГаздановаМ.М.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(3.57)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2021-2022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физика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ГаздановаМ.М.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2022-2023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3,33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2018-2019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география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Дзгоева Б.Б.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(3.56)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2021-2022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география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Гобаев Х.Р.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2022-2023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география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Гобаев Х.Р.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4510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2021-2022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информатика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err="1" smtClean="0">
                          <a:effectLst/>
                        </a:rPr>
                        <a:t>Течиев</a:t>
                      </a:r>
                      <a:r>
                        <a:rPr lang="ru-RU" sz="1400" baseline="0" dirty="0" smtClean="0">
                          <a:effectLst/>
                        </a:rPr>
                        <a:t> В.В.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3234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2022-2023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информатика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Течиев В.В.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  <a:tr h="225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2023-2024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информатика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Течиев В.В.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26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3,76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972" marR="37972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33375" y="5180777"/>
            <a:ext cx="117062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данным таблицы изменения среднего балла предметов по выбору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разновекторны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Так по химии, географии и английскому языку демонстрируется небольшая положительная динамика, а по биологии, истории, обществознанию наблюдается стабильность.  Средний балл по школе по предметам ИКТ, биология, физика, история выше либо равен среднему баллу по городу и РСО-А. Обучающиеся как правило поздно определяются с выбором предмета, что не позволяет в должной степени подготовиться к ГИА.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035" y="940157"/>
            <a:ext cx="11165984" cy="6413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  <a:spcBef>
                <a:spcPts val="1135"/>
              </a:spcBef>
              <a:spcAft>
                <a:spcPts val="285"/>
              </a:spcAft>
            </a:pPr>
            <a:r>
              <a:rPr lang="ru-RU" sz="1100" b="1" cap="all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extBookC"/>
                <a:ea typeface="Calibri" panose="020F0502020204030204" charset="0"/>
                <a:cs typeface="TextBookC"/>
              </a:rPr>
              <a:t> </a:t>
            </a:r>
            <a:r>
              <a:rPr lang="ru-RU" sz="2400" b="1" i="1" cap="all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выводы</a:t>
            </a:r>
            <a:endParaRPr lang="ru-RU" sz="2400" b="1" i="1" cap="all" spc="-10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algn="just">
              <a:lnSpc>
                <a:spcPts val="1100"/>
              </a:lnSpc>
              <a:spcBef>
                <a:spcPts val="565"/>
              </a:spcBef>
              <a:spcAft>
                <a:spcPts val="0"/>
              </a:spcAft>
            </a:pPr>
            <a:r>
              <a:rPr lang="ru-RU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По результатам сдачи ГИА в </a:t>
            </a:r>
            <a:r>
              <a:rPr lang="ru-RU" spc="-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CenturySchlbkCyr"/>
              </a:rPr>
              <a:t>2025</a:t>
            </a:r>
            <a:r>
              <a:rPr lang="ru-RU" spc="-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 </a:t>
            </a:r>
            <a:r>
              <a:rPr lang="ru-RU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году: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marL="342900" lvl="0" indent="-342900" algn="just">
              <a:lnSpc>
                <a:spcPts val="11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средние баллы </a:t>
            </a:r>
            <a:r>
              <a:rPr lang="ru-RU" spc="-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по </a:t>
            </a:r>
            <a:r>
              <a:rPr lang="ru-RU" spc="-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CenturySchlbkCyr"/>
              </a:rPr>
              <a:t>русскому языку и математике </a:t>
            </a:r>
            <a:r>
              <a:rPr lang="ru-RU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CenturySchlbkCyr"/>
              </a:rPr>
              <a:t>невысокие из-за большого количества учеников, которые сдали экзамен ниже среднего</a:t>
            </a:r>
            <a:r>
              <a:rPr lang="ru-RU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;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marL="342900" lvl="0" indent="-342900" algn="just">
              <a:lnSpc>
                <a:spcPts val="1100"/>
              </a:lnSpc>
              <a:spcBef>
                <a:spcPts val="285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CenturySchlbkCyr"/>
              </a:rPr>
              <a:t>низкий процент выпускников, которые получили высокие баллы, обусловлен общим уровнем знаний учеников, который в основном соответствует годовым отметкам</a:t>
            </a:r>
            <a:r>
              <a:rPr lang="ru-RU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.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algn="ctr">
              <a:lnSpc>
                <a:spcPts val="1500"/>
              </a:lnSpc>
              <a:spcBef>
                <a:spcPts val="1135"/>
              </a:spcBef>
              <a:spcAft>
                <a:spcPts val="285"/>
              </a:spcAft>
            </a:pPr>
            <a:r>
              <a:rPr lang="ru-RU" sz="2000" b="1" i="1" cap="all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РЕКОМЕНДАЦИИ</a:t>
            </a:r>
            <a:endParaRPr lang="ru-RU" sz="2000" b="1" i="1" cap="all" spc="-10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algn="just">
              <a:lnSpc>
                <a:spcPts val="1100"/>
              </a:lnSpc>
              <a:spcBef>
                <a:spcPts val="565"/>
              </a:spcBef>
              <a:spcAft>
                <a:spcPts val="0"/>
              </a:spcAft>
            </a:pPr>
            <a:r>
              <a:rPr lang="ru-RU" spc="-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 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algn="just">
              <a:lnSpc>
                <a:spcPts val="1100"/>
              </a:lnSpc>
              <a:spcBef>
                <a:spcPts val="565"/>
              </a:spcBef>
              <a:spcAft>
                <a:spcPts val="0"/>
              </a:spcAft>
            </a:pPr>
            <a:r>
              <a:rPr lang="ru-RU" spc="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1. </a:t>
            </a: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Учителям математики: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marL="342900" lvl="0" indent="-342900" algn="just">
              <a:lnSpc>
                <a:spcPts val="1100"/>
              </a:lnSpc>
              <a:spcBef>
                <a:spcPts val="285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вести регулярную работу с учениками по проблемным темам, указанным в </a:t>
            </a: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CenturySchlbkCyr"/>
              </a:rPr>
              <a:t>таблице 6</a:t>
            </a: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;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marL="342900" lvl="0" indent="-342900" algn="just">
              <a:lnSpc>
                <a:spcPts val="1100"/>
              </a:lnSpc>
              <a:spcBef>
                <a:spcPts val="285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CenturySchlbkCyr"/>
              </a:rPr>
              <a:t>увеличить на уроках количество работ, направленных на практическую деятельность.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algn="just">
              <a:lnSpc>
                <a:spcPts val="1100"/>
              </a:lnSpc>
              <a:spcBef>
                <a:spcPts val="565"/>
              </a:spcBef>
              <a:spcAft>
                <a:spcPts val="0"/>
              </a:spcAft>
            </a:pPr>
            <a:r>
              <a:rPr lang="ru-RU" spc="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2. </a:t>
            </a: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Учителям-предметникам: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marL="342900" lvl="0" indent="-342900" algn="just">
              <a:lnSpc>
                <a:spcPts val="1100"/>
              </a:lnSpc>
              <a:spcBef>
                <a:spcPts val="285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скорректировать рабочие программы по предметам, чтобы усилить изучение тем, по которым выпускники нынешнего года показали низкие результаты;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marL="342900" lvl="0" indent="-342900" algn="just">
              <a:lnSpc>
                <a:spcPts val="1100"/>
              </a:lnSpc>
              <a:spcBef>
                <a:spcPts val="285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разработать комплекс мер для повышения мотивации учеников к подготовке к ЕГЭ по предметам по выбору;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marL="342900" lvl="0" indent="-342900" algn="just">
              <a:lnSpc>
                <a:spcPts val="1100"/>
              </a:lnSpc>
              <a:spcBef>
                <a:spcPts val="285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своевременно составлять индивидуальный образовательный маршрут для учеников группы риска.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algn="just">
              <a:lnSpc>
                <a:spcPts val="1100"/>
              </a:lnSpc>
              <a:spcBef>
                <a:spcPts val="565"/>
              </a:spcBef>
              <a:spcAft>
                <a:spcPts val="0"/>
              </a:spcAft>
            </a:pPr>
            <a:r>
              <a:rPr lang="ru-RU" spc="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3. </a:t>
            </a: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Руководителям ШМО: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marL="342900" lvl="0" indent="-342900" algn="just">
              <a:lnSpc>
                <a:spcPts val="1100"/>
              </a:lnSpc>
              <a:spcBef>
                <a:spcPts val="285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провести практические семинары и тематические заседания по анализу результатов ГИА за </a:t>
            </a:r>
            <a:r>
              <a:rPr lang="ru-RU" spc="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CenturySchlbkCyr"/>
              </a:rPr>
              <a:t>2025</a:t>
            </a:r>
            <a:r>
              <a:rPr lang="ru-RU" spc="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 </a:t>
            </a: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год;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marL="342900" lvl="0" indent="-342900" algn="just">
              <a:lnSpc>
                <a:spcPts val="1100"/>
              </a:lnSpc>
              <a:spcBef>
                <a:spcPts val="285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направить на внеочередную курсовую подготовку по вопросам подготовки обучающихся 11-х классов к ГИА педагогов, по предметам которых наблюдается низкий средний балл по результатам ЕГЭ.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algn="just">
              <a:lnSpc>
                <a:spcPts val="1100"/>
              </a:lnSpc>
              <a:spcBef>
                <a:spcPts val="565"/>
              </a:spcBef>
              <a:spcAft>
                <a:spcPts val="0"/>
              </a:spcAft>
            </a:pPr>
            <a:r>
              <a:rPr lang="ru-RU" spc="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4. </a:t>
            </a: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Заместителю директора по УВР включить в план </a:t>
            </a:r>
            <a:r>
              <a:rPr lang="ru-RU" spc="1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внутришкольного</a:t>
            </a: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 контроля на </a:t>
            </a:r>
            <a:r>
              <a:rPr lang="ru-RU" spc="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CenturySchlbkCyr"/>
              </a:rPr>
              <a:t>2025/26</a:t>
            </a:r>
            <a:r>
              <a:rPr lang="ru-RU" spc="1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 </a:t>
            </a: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учебный год контроль: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marL="342900" lvl="0" indent="-342900" algn="just">
              <a:lnSpc>
                <a:spcPts val="1100"/>
              </a:lnSpc>
              <a:spcBef>
                <a:spcPts val="285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за успеваемостью учеников, претендующих на получение медали «За особые успехи в учении»;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marL="342900" lvl="0" indent="-342900" algn="just">
              <a:lnSpc>
                <a:spcPts val="1100"/>
              </a:lnSpc>
              <a:spcBef>
                <a:spcPts val="285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charset="0"/>
                <a:cs typeface="TextBookC"/>
              </a:rPr>
              <a:t>за качеством преподавания профильных предметов с низким средним баллом по результатам ЕГЭ</a:t>
            </a:r>
            <a:endParaRPr lang="ru-RU" sz="1100" spc="-1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extBookC"/>
              <a:ea typeface="Calibri" panose="020F0502020204030204" charset="0"/>
              <a:cs typeface="TextBookC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"/>
            </a:pPr>
            <a:r>
              <a:rPr lang="ru-RU" spc="1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за проведением тренировочных работ в форме ЕГЭ по учебным предметам, которые выходят на ГИА, с последующим анализом ошибок.</a:t>
            </a:r>
            <a:endParaRPr lang="ru-RU" sz="16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909632" y="0"/>
            <a:ext cx="3282368" cy="21882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63292" y="501134"/>
            <a:ext cx="3820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i="1" dirty="0">
                <a:solidFill>
                  <a:srgbClr val="FF0000"/>
                </a:solidFill>
              </a:rPr>
              <a:t>Инновации </a:t>
            </a:r>
            <a:endParaRPr lang="ru-RU" sz="4800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belon.club/uploads/posts/2023-04/1681291094_belon-club-p-nastavnik-krasivo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" y="3266218"/>
            <a:ext cx="3846839" cy="35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41690" y="1437799"/>
            <a:ext cx="794069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endParaRPr lang="ru-RU" sz="2800" dirty="0"/>
          </a:p>
          <a:p>
            <a:r>
              <a:rPr lang="ru-RU" sz="2400" dirty="0" smtClean="0"/>
              <a:t>Обучение </a:t>
            </a:r>
            <a:r>
              <a:rPr lang="ru-RU" sz="2400" dirty="0"/>
              <a:t>в </a:t>
            </a:r>
            <a:r>
              <a:rPr lang="ru-RU" sz="2400" dirty="0" smtClean="0"/>
              <a:t>2024-2025 </a:t>
            </a:r>
            <a:r>
              <a:rPr lang="ru-RU" sz="2400" dirty="0"/>
              <a:t>г в </a:t>
            </a:r>
            <a:r>
              <a:rPr lang="ru-RU" sz="2400" dirty="0" smtClean="0"/>
              <a:t>5-6,7-8 </a:t>
            </a:r>
            <a:r>
              <a:rPr lang="ru-RU" sz="2400" dirty="0"/>
              <a:t>классах </a:t>
            </a:r>
            <a:r>
              <a:rPr lang="ru-RU" sz="2400" b="1" dirty="0"/>
              <a:t>  </a:t>
            </a:r>
            <a:r>
              <a:rPr lang="ru-RU" sz="2400" dirty="0"/>
              <a:t>  по обновлённому ФГОС (</a:t>
            </a:r>
            <a:r>
              <a:rPr lang="ru-RU" sz="2400" dirty="0" err="1">
                <a:solidFill>
                  <a:schemeClr val="tx2"/>
                </a:solidFill>
              </a:rPr>
              <a:t>Гутнова</a:t>
            </a:r>
            <a:r>
              <a:rPr lang="ru-RU" sz="2400" dirty="0">
                <a:solidFill>
                  <a:schemeClr val="tx2"/>
                </a:solidFill>
              </a:rPr>
              <a:t> А.А. и </a:t>
            </a:r>
            <a:r>
              <a:rPr lang="ru-RU" sz="2400" dirty="0" err="1">
                <a:solidFill>
                  <a:schemeClr val="tx2"/>
                </a:solidFill>
              </a:rPr>
              <a:t>Багиаева</a:t>
            </a:r>
            <a:r>
              <a:rPr lang="ru-RU" sz="2400" dirty="0">
                <a:solidFill>
                  <a:schemeClr val="tx2"/>
                </a:solidFill>
              </a:rPr>
              <a:t> С.Ф.-</a:t>
            </a:r>
            <a:r>
              <a:rPr lang="ru-RU" sz="2400" dirty="0"/>
              <a:t>математика)</a:t>
            </a:r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Новое направление деятельности: наставничество.</a:t>
            </a:r>
            <a:endParaRPr lang="ru-RU" sz="2400" dirty="0"/>
          </a:p>
        </p:txBody>
      </p:sp>
      <p:pic>
        <p:nvPicPr>
          <p:cNvPr id="2052" name="Picture 4" descr="https://avatars.mds.yandex.net/i?id=0af61448cd17ac500b90eb981dafeb26_l-5297754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673" y="4301544"/>
            <a:ext cx="4523327" cy="254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211021" y="0"/>
            <a:ext cx="2980979" cy="22409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22" y="3412901"/>
            <a:ext cx="3929195" cy="34450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74917" y="303479"/>
            <a:ext cx="5436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rgbClr val="00B0F0"/>
                </a:solidFill>
              </a:rPr>
              <a:t>Микроклимат в МО </a:t>
            </a:r>
            <a:endParaRPr lang="ru-RU" sz="4000" b="1" i="1" dirty="0">
              <a:solidFill>
                <a:srgbClr val="00B0F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37149" y="1327448"/>
            <a:ext cx="710913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dirty="0" smtClean="0"/>
          </a:p>
          <a:p>
            <a:r>
              <a:rPr lang="ru-RU" sz="4400" dirty="0" smtClean="0"/>
              <a:t>находится </a:t>
            </a:r>
            <a:r>
              <a:rPr lang="ru-RU" sz="4400" dirty="0"/>
              <a:t>на хорошем уровне;</a:t>
            </a:r>
            <a:endParaRPr lang="ru-RU" sz="4400" dirty="0"/>
          </a:p>
          <a:p>
            <a:r>
              <a:rPr lang="ru-RU" sz="4400" dirty="0"/>
              <a:t> учителя поддерживают отношения сотрудничества и взаимовыручки.</a:t>
            </a:r>
            <a:endParaRPr lang="ru-RU" sz="4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6663" y="47376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2800" i="1" dirty="0">
                <a:solidFill>
                  <a:srgbClr val="00B050"/>
                </a:solidFill>
              </a:rPr>
              <a:t>Проблемы, над которыми </a:t>
            </a:r>
            <a:endParaRPr lang="ru-RU" sz="2800" i="1" dirty="0" smtClean="0">
              <a:solidFill>
                <a:srgbClr val="00B050"/>
              </a:solidFill>
            </a:endParaRPr>
          </a:p>
          <a:p>
            <a:r>
              <a:rPr lang="ru-RU" sz="2800" i="1" dirty="0" smtClean="0">
                <a:solidFill>
                  <a:srgbClr val="00B050"/>
                </a:solidFill>
              </a:rPr>
              <a:t>стоит поработать </a:t>
            </a:r>
            <a:r>
              <a:rPr lang="ru-RU" sz="2800" i="1" dirty="0">
                <a:solidFill>
                  <a:srgbClr val="00B050"/>
                </a:solidFill>
              </a:rPr>
              <a:t>в следующем году:</a:t>
            </a:r>
            <a:endParaRPr lang="ru-RU" sz="2800" i="1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274838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1.	Осуществить грамотный переход на обновлённый ФГОС</a:t>
            </a:r>
            <a:endParaRPr lang="ru-RU" sz="2400" dirty="0"/>
          </a:p>
          <a:p>
            <a:r>
              <a:rPr lang="ru-RU" sz="2400" dirty="0"/>
              <a:t>2.	Продолжить развитие профессиональной компетенции педагогов по овладению новыми педагогическими технологиями за счёт наставничества</a:t>
            </a:r>
            <a:endParaRPr lang="ru-RU" sz="2400" dirty="0"/>
          </a:p>
          <a:p>
            <a:r>
              <a:rPr lang="ru-RU" sz="2400" dirty="0"/>
              <a:t>3.	Добиваться большей результативности в работе с учащимися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" cstate="print"/>
          <a:srcRect l="2831" r="6501"/>
          <a:stretch>
            <a:fillRect/>
          </a:stretch>
        </p:blipFill>
        <p:spPr>
          <a:xfrm>
            <a:off x="9144000" y="1408075"/>
            <a:ext cx="2808312" cy="246286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524295" y="0"/>
            <a:ext cx="3667705" cy="24318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50818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05003" y="702747"/>
            <a:ext cx="18854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>
                <a:solidFill>
                  <a:srgbClr val="FF0000"/>
                </a:solidFill>
              </a:rPr>
              <a:t>Выводы</a:t>
            </a:r>
            <a:endParaRPr lang="ru-RU" sz="3600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690336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Анализ работы МО показывает, что поставленные задачи решены, вся запланированная работа выполнена.</a:t>
            </a:r>
            <a:endParaRPr lang="ru-RU" sz="2800" dirty="0"/>
          </a:p>
          <a:p>
            <a:r>
              <a:rPr lang="ru-RU" sz="2800" dirty="0"/>
              <a:t> Уровень деятельности методического объединения можно признать </a:t>
            </a:r>
            <a:r>
              <a:rPr lang="ru-RU" sz="2800" dirty="0">
                <a:solidFill>
                  <a:schemeClr val="tx2"/>
                </a:solidFill>
              </a:rPr>
              <a:t>оптимальным</a:t>
            </a:r>
            <a:r>
              <a:rPr lang="ru-RU" sz="2800" dirty="0"/>
              <a:t>. </a:t>
            </a: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екуля\Desktop\шмо\шмо неделя и рисунки\img_phpN2UOlu_EFREMOVA-OTKRYTIE-NEDELI-EMC_0_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4" y="0"/>
            <a:ext cx="120445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1780" y="23701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4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Счастье </a:t>
            </a:r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не в том, чтобы делать всегда то, что 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хочешь, а </a:t>
            </a:r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 том, чтобы всегда хотеть то, что делаешь.</a:t>
            </a:r>
            <a:endParaRPr lang="ru-RU" sz="4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Удачи всем!</a:t>
            </a:r>
            <a:endParaRPr lang="ru-RU" sz="4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00" y="2059305"/>
            <a:ext cx="3247390" cy="36988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52512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5774" y="5279123"/>
            <a:ext cx="5692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52512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95504" y="5868538"/>
            <a:ext cx="4520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Руководитель ШМО </a:t>
            </a:r>
            <a:r>
              <a:rPr lang="ru-RU" dirty="0" err="1" smtClean="0">
                <a:solidFill>
                  <a:srgbClr val="00B050"/>
                </a:solidFill>
              </a:rPr>
              <a:t>Багиаева</a:t>
            </a:r>
            <a:r>
              <a:rPr lang="ru-RU" dirty="0" smtClean="0">
                <a:solidFill>
                  <a:srgbClr val="00B050"/>
                </a:solidFill>
              </a:rPr>
              <a:t> С.Ф.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>
                <a:solidFill>
                  <a:srgbClr val="525129"/>
                </a:solidFill>
              </a:rPr>
              <a:t>    </a:t>
            </a:r>
            <a:r>
              <a:rPr lang="ru-RU" dirty="0" smtClean="0">
                <a:solidFill>
                  <a:srgbClr val="525129"/>
                </a:solidFill>
              </a:rPr>
              <a:t> </a:t>
            </a:r>
            <a:endParaRPr lang="ru-RU" dirty="0">
              <a:solidFill>
                <a:srgbClr val="525129"/>
              </a:solidFill>
            </a:endParaRPr>
          </a:p>
        </p:txBody>
      </p:sp>
      <p:pic>
        <p:nvPicPr>
          <p:cNvPr id="1026" name="Picture 2" descr="https://avatars.mds.yandex.net/i?id=9cfc04c9950a27a394f551c696d8a74c7c3ebd2e-6361230-images-thumbs&amp;ref=rim&amp;n=33&amp;w=288&amp;h=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" y="4481455"/>
            <a:ext cx="4267200" cy="237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88678d5ff0a69e842e5db1b63daa02880de17fb4-9052188-images-thumbs&amp;ref=rim&amp;n=33&amp;w=27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11" y="4481455"/>
            <a:ext cx="2777813" cy="241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Секуля\Desktop\шмо\шмо неделя и рисунки\hello_html_m4d58bf8d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школе круглый год-</a:t>
            </a:r>
            <a:b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нужен 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подход!»</a:t>
            </a: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2620" y="2088799"/>
            <a:ext cx="5616521" cy="39218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2232" y="147484"/>
            <a:ext cx="12264232" cy="671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4277"/>
                <a:gridCol w="8898263"/>
                <a:gridCol w="2569460"/>
              </a:tblGrid>
              <a:tr h="591807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План мероприятий</a:t>
                      </a:r>
                      <a:r>
                        <a:rPr lang="ru-RU" sz="2800" baseline="0" dirty="0" smtClean="0"/>
                        <a:t>  </a:t>
                      </a:r>
                      <a:r>
                        <a:rPr lang="ru-RU" sz="2800" dirty="0" smtClean="0"/>
                        <a:t>года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сроки</a:t>
                      </a:r>
                      <a:endParaRPr lang="ru-RU" dirty="0"/>
                    </a:p>
                  </a:txBody>
                  <a:tcPr/>
                </a:tc>
              </a:tr>
              <a:tr h="417746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Анализ работы за 2023-2024 учебный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</a:t>
                      </a:r>
                      <a:endParaRPr lang="ru-RU" dirty="0"/>
                    </a:p>
                  </a:txBody>
                  <a:tcPr/>
                </a:tc>
              </a:tr>
              <a:tr h="417746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Анализ итогов аттестации учащихся 9-11 класса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</a:t>
                      </a:r>
                      <a:endParaRPr lang="ru-RU" dirty="0"/>
                    </a:p>
                  </a:txBody>
                  <a:tcPr/>
                </a:tc>
              </a:tr>
              <a:tr h="731056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Редактирование и обновление рабочих программ по предметам естественно-математического цикла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Август сентябрь</a:t>
                      </a:r>
                      <a:endParaRPr lang="ru-RU" dirty="0"/>
                    </a:p>
                  </a:txBody>
                  <a:tcPr/>
                </a:tc>
              </a:tr>
              <a:tr h="417746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Разработка рабочих программ на 2024-2025 учебный год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Август сентябрь</a:t>
                      </a:r>
                      <a:endParaRPr lang="ru-RU" dirty="0"/>
                    </a:p>
                  </a:txBody>
                  <a:tcPr/>
                </a:tc>
              </a:tr>
              <a:tr h="417746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Подготовка учащихся к школьным и районным предметным олимпиадам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 -январь</a:t>
                      </a:r>
                      <a:endParaRPr lang="ru-RU" dirty="0"/>
                    </a:p>
                  </a:txBody>
                  <a:tcPr/>
                </a:tc>
              </a:tr>
              <a:tr h="417746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Преемственность в 4 и 5 классах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31056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 мероприятий недели «естественно</a:t>
                      </a:r>
                      <a:r>
                        <a:rPr lang="ru-RU" baseline="0" dirty="0" smtClean="0"/>
                        <a:t> математического цикла</a:t>
                      </a:r>
                      <a:r>
                        <a:rPr lang="ru-RU" dirty="0" smtClean="0"/>
                        <a:t>»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ноябрь</a:t>
                      </a:r>
                      <a:endParaRPr lang="ru-RU" dirty="0"/>
                    </a:p>
                  </a:txBody>
                  <a:tcPr/>
                </a:tc>
              </a:tr>
              <a:tr h="417746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Проведение предметной недели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Конец ноября</a:t>
                      </a:r>
                      <a:endParaRPr lang="ru-RU" dirty="0"/>
                    </a:p>
                  </a:txBody>
                  <a:tcPr/>
                </a:tc>
              </a:tr>
              <a:tr h="731056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Организация учащихся для участия в интернет-олимпиадах, конкурсах и других проектах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течении года</a:t>
                      </a:r>
                      <a:endParaRPr lang="ru-RU" dirty="0"/>
                    </a:p>
                  </a:txBody>
                  <a:tcPr/>
                </a:tc>
              </a:tr>
              <a:tr h="417746"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Методическая помощь в организации учебной деятельности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течении года</a:t>
                      </a:r>
                      <a:endParaRPr lang="ru-RU" dirty="0"/>
                    </a:p>
                  </a:txBody>
                  <a:tcPr/>
                </a:tc>
              </a:tr>
              <a:tr h="731056"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Взаимопосещение</a:t>
                      </a:r>
                      <a:r>
                        <a:rPr lang="ru-RU" dirty="0" smtClean="0"/>
                        <a:t>  уроков с целью обмена опытом и оказания методической помощи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течении года</a:t>
                      </a:r>
                      <a:endParaRPr lang="ru-RU" dirty="0"/>
                    </a:p>
                  </a:txBody>
                  <a:tcPr/>
                </a:tc>
              </a:tr>
              <a:tr h="417746"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посещение открытых уроков, семинаров в рамках школы и района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течении</a:t>
                      </a:r>
                      <a:r>
                        <a:rPr lang="ru-RU" baseline="0" dirty="0" smtClean="0"/>
                        <a:t> года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-1" y="3"/>
          <a:ext cx="12192002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8"/>
                <a:gridCol w="9252858"/>
                <a:gridCol w="2068286"/>
              </a:tblGrid>
              <a:tr h="49125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0922"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Индивидуальная работа с учащимися по повышению качества знаний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течении</a:t>
                      </a:r>
                      <a:r>
                        <a:rPr lang="ru-RU" baseline="0" dirty="0" smtClean="0"/>
                        <a:t> года</a:t>
                      </a:r>
                      <a:endParaRPr lang="ru-RU" dirty="0"/>
                    </a:p>
                  </a:txBody>
                  <a:tcPr/>
                </a:tc>
              </a:tr>
              <a:tr h="580922"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Итоги учебной деятельности по четвертям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течении года</a:t>
                      </a:r>
                      <a:endParaRPr lang="ru-RU" dirty="0"/>
                    </a:p>
                  </a:txBody>
                  <a:tcPr/>
                </a:tc>
              </a:tr>
              <a:tr h="580922"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 в работе районных МО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течении года</a:t>
                      </a:r>
                      <a:endParaRPr lang="ru-RU" dirty="0"/>
                    </a:p>
                  </a:txBody>
                  <a:tcPr/>
                </a:tc>
              </a:tr>
              <a:tr h="859686"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Пополнение банка дидактических материалов, для контроля ЗУН и подготовки к итоговой аттестации учащихся 9, 11класса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течении года</a:t>
                      </a:r>
                      <a:endParaRPr lang="ru-RU" dirty="0"/>
                    </a:p>
                  </a:txBody>
                  <a:tcPr/>
                </a:tc>
              </a:tr>
              <a:tr h="859686">
                <a:tc>
                  <a:txBody>
                    <a:bodyPr/>
                    <a:lstStyle/>
                    <a:p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 на год системы подготовки к итоговой аттестации в форме, ОГЭ и ВПР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течении</a:t>
                      </a:r>
                      <a:r>
                        <a:rPr lang="ru-RU" baseline="0" dirty="0" smtClean="0"/>
                        <a:t> года</a:t>
                      </a:r>
                      <a:endParaRPr lang="ru-RU" dirty="0"/>
                    </a:p>
                  </a:txBody>
                  <a:tcPr/>
                </a:tc>
              </a:tr>
              <a:tr h="580922"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Обзор новинок УМК, ЦОР, печатных изданий и </a:t>
                      </a:r>
                      <a:r>
                        <a:rPr lang="ru-RU" dirty="0" err="1" smtClean="0"/>
                        <a:t>интернет-ресурсов</a:t>
                      </a:r>
                      <a:r>
                        <a:rPr lang="ru-RU" dirty="0" smtClean="0"/>
                        <a:t> по ЕМЦ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течении года</a:t>
                      </a:r>
                      <a:endParaRPr lang="ru-RU" dirty="0"/>
                    </a:p>
                  </a:txBody>
                  <a:tcPr/>
                </a:tc>
              </a:tr>
              <a:tr h="580922">
                <a:tc>
                  <a:txBody>
                    <a:bodyPr/>
                    <a:lstStyle/>
                    <a:p>
                      <a:r>
                        <a:rPr lang="ru-RU" dirty="0" smtClean="0"/>
                        <a:t>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Тематические проверки знаний учащихся 5-9 классов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течении года</a:t>
                      </a:r>
                      <a:endParaRPr lang="ru-RU" dirty="0"/>
                    </a:p>
                  </a:txBody>
                  <a:tcPr/>
                </a:tc>
              </a:tr>
              <a:tr h="580922"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Промежуточная аттестация учащихся 5-9 классов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течении года</a:t>
                      </a:r>
                      <a:endParaRPr lang="ru-RU" dirty="0"/>
                    </a:p>
                  </a:txBody>
                  <a:tcPr/>
                </a:tc>
              </a:tr>
              <a:tr h="580922">
                <a:tc>
                  <a:txBody>
                    <a:bodyPr/>
                    <a:lstStyle/>
                    <a:p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Анализ работы за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Май- июнь</a:t>
                      </a:r>
                      <a:endParaRPr lang="ru-RU" dirty="0"/>
                    </a:p>
                  </a:txBody>
                  <a:tcPr/>
                </a:tc>
              </a:tr>
              <a:tr h="58092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8972</Words>
  <Application>WPS Presentation</Application>
  <PresentationFormat>Широкоэкранный</PresentationFormat>
  <Paragraphs>1224</Paragraphs>
  <Slides>30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7" baseType="lpstr">
      <vt:lpstr>Arial</vt:lpstr>
      <vt:lpstr>SimSun</vt:lpstr>
      <vt:lpstr>Wingdings</vt:lpstr>
      <vt:lpstr>Wingdings 3</vt:lpstr>
      <vt:lpstr>Arial</vt:lpstr>
      <vt:lpstr>Times New Roman</vt:lpstr>
      <vt:lpstr>Century Gothic</vt:lpstr>
      <vt:lpstr>Microsoft YaHei</vt:lpstr>
      <vt:lpstr>Arial Unicode MS</vt:lpstr>
      <vt:lpstr>Calibri</vt:lpstr>
      <vt:lpstr>TextBookC</vt:lpstr>
      <vt:lpstr>Segoe Print</vt:lpstr>
      <vt:lpstr>CenturySchlbkCyr</vt:lpstr>
      <vt:lpstr>Symbol</vt:lpstr>
      <vt:lpstr>Monotype Corsiva</vt:lpstr>
      <vt:lpstr>Легкий дым</vt:lpstr>
      <vt:lpstr>MSGraph.Chart.8</vt:lpstr>
      <vt:lpstr>PowerPoint 演示文稿</vt:lpstr>
      <vt:lpstr> Отчет         методическое объединение   естественно-математического цикла   за 2024-2025 уч.год  МБОУ СОШ №13   им. К. Хетагурова</vt:lpstr>
      <vt:lpstr>PowerPoint 演示文稿</vt:lpstr>
      <vt:lpstr>PowerPoint 演示文稿</vt:lpstr>
      <vt:lpstr>                «Нашей школе круглый год-                    нужен творческий подход!»          </vt:lpstr>
      <vt:lpstr>PowerPoint 演示文稿</vt:lpstr>
      <vt:lpstr>PowerPoint 演示文稿</vt:lpstr>
      <vt:lpstr>PowerPoint 演示文稿</vt:lpstr>
      <vt:lpstr>PowerPoint 演示文稿</vt:lpstr>
      <vt:lpstr> Методическая тема: «Повышение качества  образовательного процесса в условиях перехода на обновлённых ФГОС и реализации ФОП»    </vt:lpstr>
      <vt:lpstr>Наши учителя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</cp:lastModifiedBy>
  <cp:revision>43</cp:revision>
  <dcterms:created xsi:type="dcterms:W3CDTF">2023-09-16T19:09:00Z</dcterms:created>
  <dcterms:modified xsi:type="dcterms:W3CDTF">2025-09-10T18:37:25Z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0F46B2E492E34172A9CD970D1B874F80_12</vt:lpwstr>
  </property>
  <property fmtid="{D5CDD505-2E9C-101B-9397-08002B2CF9AE}" pid="3" name="KSOProductBuildVer">
    <vt:lpwstr>1049-12.2.0.21931</vt:lpwstr>
  </property>
</Properties>
</file>