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4" r:id="rId4"/>
    <p:sldId id="265" r:id="rId5"/>
    <p:sldId id="259" r:id="rId6"/>
    <p:sldId id="260" r:id="rId7"/>
    <p:sldId id="261" r:id="rId8"/>
    <p:sldId id="267" r:id="rId9"/>
    <p:sldId id="262" r:id="rId10"/>
    <p:sldId id="266" r:id="rId11"/>
    <p:sldId id="268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58" y="9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2.jpe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torage.myseldon.com/news_pict_8A/8A7BD3B4B5D3036DE7FC61667D52F10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47756">
            <a:off x="3027770" y="444609"/>
            <a:ext cx="6453335" cy="6453336"/>
          </a:xfrm>
          <a:prstGeom prst="rect">
            <a:avLst/>
          </a:prstGeom>
          <a:noFill/>
        </p:spPr>
      </p:pic>
      <p:pic>
        <p:nvPicPr>
          <p:cNvPr id="13316" name="Picture 4" descr="https://hozmarket-ekb.ru/upload/iblock/069/0693fbb6355f6c4543446bedc889344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762487">
            <a:off x="142930" y="1456583"/>
            <a:ext cx="4371112" cy="5011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8" y="214313"/>
            <a:ext cx="79295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Мощность электрического тока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644900" y="676275"/>
          <a:ext cx="146685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Формула" r:id="rId3" imgW="482391" imgH="418918" progId="Equation.3">
                  <p:embed/>
                </p:oleObj>
              </mc:Choice>
              <mc:Fallback>
                <p:oleObj name="Формула" r:id="rId3" imgW="482391" imgH="418918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4900" y="676275"/>
                        <a:ext cx="1466850" cy="1274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3132138" y="1844675"/>
          <a:ext cx="2786062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Microsoft Equation 3.0" r:id="rId5" imgW="685502" imgH="177723" progId="Equation.3">
                  <p:embed/>
                </p:oleObj>
              </mc:Choice>
              <mc:Fallback>
                <p:oleObj name="Microsoft Equation 3.0" r:id="rId5" imgW="685502" imgH="177723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844675"/>
                        <a:ext cx="2786062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276600" y="4005263"/>
            <a:ext cx="29003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5400" i="1">
                <a:latin typeface="Times New Roman" pitchFamily="18" charset="0"/>
              </a:rPr>
              <a:t>Р = </a:t>
            </a:r>
            <a:r>
              <a:rPr lang="en-US" sz="5400" i="1">
                <a:latin typeface="Times New Roman" pitchFamily="18" charset="0"/>
              </a:rPr>
              <a:t>U</a:t>
            </a:r>
            <a:r>
              <a:rPr lang="ru-RU" sz="3200"/>
              <a:t>•</a:t>
            </a:r>
            <a:r>
              <a:rPr lang="en-US" sz="5400" i="1">
                <a:latin typeface="Times New Roman" pitchFamily="18" charset="0"/>
              </a:rPr>
              <a:t>I</a:t>
            </a:r>
            <a:endParaRPr lang="ru-RU" sz="5400" i="1">
              <a:latin typeface="Times New Roman" pitchFamily="18" charset="0"/>
            </a:endParaRPr>
          </a:p>
        </p:txBody>
      </p:sp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2700338" y="2646363"/>
            <a:ext cx="3455987" cy="1430337"/>
            <a:chOff x="1837" y="1979"/>
            <a:chExt cx="2177" cy="901"/>
          </a:xfrm>
        </p:grpSpPr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2835" y="1979"/>
              <a:ext cx="1179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5400" b="0" i="1">
                  <a:latin typeface="Times New Roman" pitchFamily="18" charset="0"/>
                </a:rPr>
                <a:t>U</a:t>
              </a:r>
              <a:r>
                <a:rPr lang="ru-RU" sz="3200" b="0"/>
                <a:t>•</a:t>
              </a:r>
              <a:r>
                <a:rPr lang="en-US" sz="5400" b="0" i="1">
                  <a:latin typeface="Times New Roman" pitchFamily="18" charset="0"/>
                </a:rPr>
                <a:t>I</a:t>
              </a:r>
              <a:r>
                <a:rPr lang="ru-RU" sz="2800" b="0">
                  <a:latin typeface="Times New Roman" pitchFamily="18" charset="0"/>
                </a:rPr>
                <a:t>•</a:t>
              </a:r>
              <a:r>
                <a:rPr lang="en-US" sz="5400" b="0" i="1">
                  <a:latin typeface="Times New Roman" pitchFamily="18" charset="0"/>
                </a:rPr>
                <a:t>t</a:t>
              </a:r>
              <a:endParaRPr lang="ru-RU" sz="5400" b="0" i="1">
                <a:latin typeface="Times New Roman" pitchFamily="18" charset="0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1837" y="2174"/>
              <a:ext cx="734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sz="5400" b="0" i="1">
                  <a:latin typeface="Times New Roman" pitchFamily="18" charset="0"/>
                </a:rPr>
                <a:t>Р</a:t>
              </a:r>
              <a:r>
                <a:rPr lang="ru-RU" sz="5400" i="1">
                  <a:latin typeface="Times New Roman" pitchFamily="18" charset="0"/>
                </a:rPr>
                <a:t> =</a:t>
              </a: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2653" y="2478"/>
              <a:ext cx="13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3140" y="2304"/>
              <a:ext cx="23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5400" b="0" i="1">
                  <a:latin typeface="Times New Roman" pitchFamily="18" charset="0"/>
                </a:rPr>
                <a:t>t</a:t>
              </a:r>
              <a:endParaRPr lang="ru-RU" sz="5400" b="0" i="1">
                <a:latin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3132138" y="3930650"/>
            <a:ext cx="2736850" cy="1082675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 flipV="1">
            <a:off x="4716463" y="3573463"/>
            <a:ext cx="431800" cy="287337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 flipV="1">
            <a:off x="5292725" y="3070225"/>
            <a:ext cx="431800" cy="2873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1403350" y="5084763"/>
            <a:ext cx="60690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Единица измерения мощности в СИ: Ватт</a:t>
            </a:r>
          </a:p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492500" y="5516563"/>
            <a:ext cx="2416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1 Вт = 1 В•1 А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357563" y="6072188"/>
            <a:ext cx="26844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1 кВт = 1000 Вт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71500" y="184150"/>
            <a:ext cx="799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/>
              <a:t>Приборы для измерения мощности</a:t>
            </a:r>
            <a:r>
              <a:rPr lang="ru-RU"/>
              <a:t>:</a:t>
            </a:r>
          </a:p>
        </p:txBody>
      </p:sp>
      <p:pic>
        <p:nvPicPr>
          <p:cNvPr id="3" name="Picture 3" descr="28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27368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image16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149725"/>
            <a:ext cx="22891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5280025"/>
            <a:ext cx="2160588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1628775"/>
            <a:ext cx="28797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651500" y="1052513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3600" b="0">
                <a:solidFill>
                  <a:srgbClr val="FF0066"/>
                </a:solidFill>
              </a:rPr>
              <a:t>ваттметр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95600" y="2230438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b="0"/>
              <a:t>Вольтметр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843213" y="4941888"/>
            <a:ext cx="185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b="0"/>
              <a:t>Амперметр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1" y="1053896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Домашнее задание:</a:t>
            </a:r>
            <a:b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§ 50,51.упр.34 №2, упр.35 №4</a:t>
            </a:r>
            <a:b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Узнайте мощности имеющихся у вас в квартире электроприборов (телевизора и холодильника, стиральной машины, </a:t>
            </a:r>
            <a:r>
              <a:rPr kumimoji="0" lang="ru-RU" sz="3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микроволновки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и запишите в тетрадь). 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Работа и мощность электрического тока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4725144"/>
            <a:ext cx="7854696" cy="1752600"/>
          </a:xfrm>
        </p:spPr>
        <p:txBody>
          <a:bodyPr/>
          <a:lstStyle/>
          <a:p>
            <a:r>
              <a:rPr lang="ru-RU" sz="2800" dirty="0" err="1" smtClean="0">
                <a:latin typeface="Times New Roman"/>
                <a:ea typeface="Times New Roman"/>
              </a:rPr>
              <a:t>Газданова</a:t>
            </a:r>
            <a:r>
              <a:rPr lang="ru-RU" sz="2800" dirty="0" smtClean="0">
                <a:latin typeface="Times New Roman"/>
                <a:ea typeface="Times New Roman"/>
              </a:rPr>
              <a:t> М.М.</a:t>
            </a:r>
            <a:r>
              <a:rPr lang="ru-RU" sz="2800" dirty="0" smtClean="0">
                <a:latin typeface="Times New Roman"/>
                <a:ea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</a:rPr>
            </a:br>
            <a:r>
              <a:rPr lang="ru-RU" sz="2800" dirty="0" smtClean="0">
                <a:latin typeface="Times New Roman"/>
                <a:ea typeface="Times New Roman"/>
              </a:rPr>
              <a:t>учитель физики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772400" cy="1362456"/>
          </a:xfrm>
        </p:spPr>
        <p:txBody>
          <a:bodyPr/>
          <a:lstStyle/>
          <a:p>
            <a:r>
              <a:rPr lang="ru-RU" dirty="0" smtClean="0"/>
              <a:t>Планируемые результаты: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9552" y="3501008"/>
            <a:ext cx="8208912" cy="2304256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/>
              <a:t>уметь объяснять понятия «работа тока», «мощность»;</a:t>
            </a:r>
            <a:br>
              <a:rPr lang="ru-RU" sz="2400" b="1" dirty="0" smtClean="0"/>
            </a:br>
            <a:endParaRPr lang="ru-RU" sz="2400" b="1" dirty="0" smtClean="0"/>
          </a:p>
          <a:p>
            <a:pPr lvl="0"/>
            <a:r>
              <a:rPr lang="ru-RU" sz="2400" b="1" dirty="0" smtClean="0"/>
              <a:t>научиться  находить «работа тока», «мощность»;</a:t>
            </a:r>
            <a:br>
              <a:rPr lang="ru-RU" sz="2400" b="1" dirty="0" smtClean="0"/>
            </a:br>
            <a:endParaRPr lang="ru-RU" sz="2400" b="1" dirty="0" smtClean="0"/>
          </a:p>
          <a:p>
            <a:pPr lvl="0"/>
            <a:r>
              <a:rPr lang="ru-RU" sz="2400" b="1" dirty="0" smtClean="0"/>
              <a:t>уметь объяснять проделанные эксперименты.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2.freepng.ru/20180604/lew/kisspng-hitachi-for-home-lovers-subwoofer-lg-electronics-hitachi-5b15bc766d1368.81680776152815115844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127"/>
            <a:ext cx="9144000" cy="6863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osuchebnik.ru/upload/medialibrary/85a/85a847ee2e9d9bd6dbe5f7f1ee800bd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344816" cy="525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99012"/>
            <a:ext cx="91439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амостоятельная работа «Установите соответствие»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2348880"/>
          <a:ext cx="7632848" cy="388843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951664"/>
                <a:gridCol w="956548"/>
                <a:gridCol w="951664"/>
                <a:gridCol w="956548"/>
                <a:gridCol w="951664"/>
                <a:gridCol w="956548"/>
                <a:gridCol w="951664"/>
                <a:gridCol w="956548"/>
              </a:tblGrid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80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8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Взаимопроверка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801579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электрического тока зависит от…</a:t>
            </a:r>
          </a:p>
        </p:txBody>
      </p:sp>
      <p:pic>
        <p:nvPicPr>
          <p:cNvPr id="18435" name="Picture 3" descr="https://proflohvac.com/wp-content/uploads/2019/04/iStock-5003306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448"/>
            <a:ext cx="9144000" cy="4968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64088" y="5949280"/>
            <a:ext cx="1449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220 в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8437" name="Picture 5" descr="https://images.ru.prom.st/466638412_w640_h640_reostat-polzunkovyj-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496" r="5789" b="13220"/>
          <a:stretch>
            <a:fillRect/>
          </a:stretch>
        </p:blipFill>
        <p:spPr bwMode="auto">
          <a:xfrm>
            <a:off x="2051720" y="1700808"/>
            <a:ext cx="5904656" cy="33123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5589240"/>
            <a:ext cx="13818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100 в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19490" r="14825"/>
          <a:stretch>
            <a:fillRect/>
          </a:stretch>
        </p:blipFill>
        <p:spPr bwMode="auto">
          <a:xfrm>
            <a:off x="3491880" y="692696"/>
            <a:ext cx="5652120" cy="58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16024"/>
            <a:ext cx="8496944" cy="6309320"/>
          </a:xfrm>
        </p:spPr>
        <p:txBody>
          <a:bodyPr anchor="t"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электрического тока зависит от…</a:t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Силы тока</a:t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Напряжения</a:t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Времени работы</a:t>
            </a:r>
            <a:br>
              <a:rPr lang="ru-RU" sz="36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рмул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38884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83671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электрического тока</a:t>
            </a:r>
            <a:endParaRPr lang="ru-RU" sz="28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4644008" y="1628800"/>
            <a:ext cx="4110037" cy="1285875"/>
            <a:chOff x="4533900" y="2492896"/>
            <a:chExt cx="4110037" cy="1285875"/>
          </a:xfrm>
        </p:grpSpPr>
        <p:graphicFrame>
          <p:nvGraphicFramePr>
            <p:cNvPr id="7" name="Object 12"/>
            <p:cNvGraphicFramePr>
              <a:graphicFrameLocks noChangeAspect="1"/>
            </p:cNvGraphicFramePr>
            <p:nvPr/>
          </p:nvGraphicFramePr>
          <p:xfrm>
            <a:off x="4716016" y="2636912"/>
            <a:ext cx="3714750" cy="963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3" name="Microsoft Equation 3.0" r:id="rId4" imgW="685502" imgH="177723" progId="Equation.3">
                    <p:embed/>
                  </p:oleObj>
                </mc:Choice>
                <mc:Fallback>
                  <p:oleObj name="Microsoft Equation 3.0" r:id="rId4" imgW="685502" imgH="177723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6016" y="2636912"/>
                          <a:ext cx="3714750" cy="963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Прямоугольник 7"/>
            <p:cNvSpPr/>
            <p:nvPr/>
          </p:nvSpPr>
          <p:spPr>
            <a:xfrm>
              <a:off x="4572000" y="2492896"/>
              <a:ext cx="4071937" cy="1285875"/>
            </a:xfrm>
            <a:prstGeom prst="rect">
              <a:avLst/>
            </a:prstGeom>
            <a:noFill/>
            <a:ln w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graphicFrame>
          <p:nvGraphicFramePr>
            <p:cNvPr id="10" name="Object 15"/>
            <p:cNvGraphicFramePr>
              <a:graphicFrameLocks noChangeAspect="1"/>
            </p:cNvGraphicFramePr>
            <p:nvPr/>
          </p:nvGraphicFramePr>
          <p:xfrm>
            <a:off x="4533900" y="3390900"/>
            <a:ext cx="76200" cy="76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4" name="Формула" r:id="rId6" imgW="75969" imgH="75969" progId="Equation.3">
                    <p:embed/>
                  </p:oleObj>
                </mc:Choice>
                <mc:Fallback>
                  <p:oleObj name="Формула" r:id="rId6" imgW="75969" imgH="75969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3900" y="3390900"/>
                          <a:ext cx="76200" cy="76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Группа 13"/>
          <p:cNvGrpSpPr/>
          <p:nvPr/>
        </p:nvGrpSpPr>
        <p:grpSpPr>
          <a:xfrm>
            <a:off x="1342480" y="3145532"/>
            <a:ext cx="6067425" cy="1285875"/>
            <a:chOff x="1342480" y="3145532"/>
            <a:chExt cx="6067425" cy="1285875"/>
          </a:xfrm>
        </p:grpSpPr>
        <p:sp>
          <p:nvSpPr>
            <p:cNvPr id="9" name="TextBox 29"/>
            <p:cNvSpPr txBox="1">
              <a:spLocks noChangeArrowheads="1"/>
            </p:cNvSpPr>
            <p:nvPr/>
          </p:nvSpPr>
          <p:spPr bwMode="auto">
            <a:xfrm>
              <a:off x="1342480" y="3145532"/>
              <a:ext cx="6067425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dirty="0">
                  <a:latin typeface="Times New Roman" pitchFamily="18" charset="0"/>
                  <a:cs typeface="Times New Roman" pitchFamily="18" charset="0"/>
                </a:rPr>
                <a:t>Единица измерения работы в СИ: Джоуль</a:t>
              </a:r>
            </a:p>
            <a:p>
              <a:pPr eaLnBrk="1" hangingPunct="1"/>
              <a:r>
                <a:rPr lang="ru-RU" dirty="0"/>
                <a:t>			</a:t>
              </a:r>
            </a:p>
          </p:txBody>
        </p:sp>
        <p:graphicFrame>
          <p:nvGraphicFramePr>
            <p:cNvPr id="11" name="Object 18"/>
            <p:cNvGraphicFramePr>
              <a:graphicFrameLocks noChangeAspect="1"/>
            </p:cNvGraphicFramePr>
            <p:nvPr/>
          </p:nvGraphicFramePr>
          <p:xfrm>
            <a:off x="2699792" y="3717032"/>
            <a:ext cx="3795713" cy="714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5" name="Microsoft Equation 3.0" r:id="rId8" imgW="1079032" imgH="203112" progId="Equation.3">
                    <p:embed/>
                  </p:oleObj>
                </mc:Choice>
                <mc:Fallback>
                  <p:oleObj name="Microsoft Equation 3.0" r:id="rId8" imgW="1079032" imgH="203112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9792" y="3717032"/>
                          <a:ext cx="3795713" cy="714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4717305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электрического тока на участке цепи равна произведению напряжения на концах этого участка на силу тока и на время, в течение которого совершалась работа.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141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Поток</vt:lpstr>
      <vt:lpstr>Microsoft Equation 3.0</vt:lpstr>
      <vt:lpstr>Формула</vt:lpstr>
      <vt:lpstr>Презентация PowerPoint</vt:lpstr>
      <vt:lpstr>Работа и мощность электрического тока</vt:lpstr>
      <vt:lpstr>Планируемые результаты:</vt:lpstr>
      <vt:lpstr>Презентация PowerPoint</vt:lpstr>
      <vt:lpstr>Презентация PowerPoint</vt:lpstr>
      <vt:lpstr>Взаимопроверка</vt:lpstr>
      <vt:lpstr>Презентация PowerPoint</vt:lpstr>
      <vt:lpstr>Работа электрического тока зависит от…   Силы тока   Напряжения   Времени работы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Nestor</dc:creator>
  <cp:lastModifiedBy>Пользователь</cp:lastModifiedBy>
  <cp:revision>13</cp:revision>
  <dcterms:created xsi:type="dcterms:W3CDTF">2021-03-01T15:38:35Z</dcterms:created>
  <dcterms:modified xsi:type="dcterms:W3CDTF">2024-03-13T09:28:58Z</dcterms:modified>
</cp:coreProperties>
</file>