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7" r:id="rId4"/>
    <p:sldId id="260" r:id="rId5"/>
    <p:sldId id="264" r:id="rId6"/>
    <p:sldId id="266" r:id="rId7"/>
    <p:sldId id="263" r:id="rId8"/>
    <p:sldId id="269" r:id="rId9"/>
    <p:sldId id="271" r:id="rId10"/>
    <p:sldId id="272" r:id="rId11"/>
    <p:sldId id="265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94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142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484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848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10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127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20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786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159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13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ACAA2-1830-4E8E-91AF-C082AFB10823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24.11.2014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7004B-6B25-4363-80D9-C8025D6EC961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447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Microsoft_Word_97_-_2003_Document1.doc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76672"/>
            <a:ext cx="6172199" cy="2251579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Импульс тела. Закон сохранения импульса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357187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F:\00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56992"/>
            <a:ext cx="295232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67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83129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стрельбе существует явление отдачи и на плече у солдата, к которому он прикладывает винтовку, могут появиться синяки. Почему же солдат, держащий на плече базуку ( ручной гранатомет), не испытывает при стрельбе отдачи</a:t>
            </a:r>
          </a:p>
        </p:txBody>
      </p:sp>
      <p:pic>
        <p:nvPicPr>
          <p:cNvPr id="3" name="Рисунок 2" descr="http://class-fizika.narod.ru/9_class/18/01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76687"/>
            <a:ext cx="3528392" cy="247664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724128" y="908720"/>
            <a:ext cx="29523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каком случае ружье стреляет дальше: когда оно неподвижно закреплено, или когда оно подвешено?</a:t>
            </a:r>
          </a:p>
        </p:txBody>
      </p:sp>
      <p:pic>
        <p:nvPicPr>
          <p:cNvPr id="6" name="Рисунок 5" descr="http://class-fizika.narod.ru/9_class/18/02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76687"/>
            <a:ext cx="3384376" cy="247664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141901" y="260648"/>
            <a:ext cx="3891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будущих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защитников</a:t>
            </a:r>
            <a:r>
              <a:rPr lang="ru-RU" dirty="0">
                <a:solidFill>
                  <a:schemeClr val="bg1"/>
                </a:solidFill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96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49263"/>
            <a:ext cx="8229600" cy="640873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сегодня я узнал…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было интересно…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было трудно…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я выполнял задания…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я понял, что…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теперь я могу…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я почувствовал, что…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я приобрел…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я научился…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у меня получилось 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я смог…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я попробую…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меня удивило…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урок дал мне для жизни… </a:t>
            </a:r>
          </a:p>
          <a:p>
            <a:pPr>
              <a:lnSpc>
                <a:spcPct val="90000"/>
              </a:lnSpc>
            </a:pPr>
            <a:r>
              <a:rPr lang="ru-RU" sz="2400" b="1" i="1" dirty="0">
                <a:solidFill>
                  <a:schemeClr val="bg1"/>
                </a:solidFill>
                <a:latin typeface="Book Antiqua" pitchFamily="18" charset="0"/>
              </a:rPr>
              <a:t>мне захотелось… </a:t>
            </a:r>
          </a:p>
        </p:txBody>
      </p:sp>
    </p:spTree>
    <p:extLst>
      <p:ext uri="{BB962C8B-B14F-4D97-AF65-F5344CB8AC3E}">
        <p14:creationId xmlns:p14="http://schemas.microsoft.com/office/powerpoint/2010/main" val="366239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48680"/>
            <a:ext cx="439575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Д/з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21, 22, упр.20(2),21(1)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1680" y="3789040"/>
            <a:ext cx="63594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26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172200" cy="8046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Повторим.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24744"/>
            <a:ext cx="8208912" cy="4464496"/>
          </a:xfrm>
        </p:spPr>
        <p:txBody>
          <a:bodyPr>
            <a:noAutofit/>
          </a:bodyPr>
          <a:lstStyle/>
          <a:p>
            <a:r>
              <a:rPr lang="ru-RU" sz="28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Почему спутники, обращаясь вокруг Земли под действием силы тяжести, не падают на землю?</a:t>
            </a:r>
          </a:p>
          <a:p>
            <a:r>
              <a:rPr lang="ru-RU" sz="28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Что надо сделать с физическим телом, чтобы оно стало спутником земли?</a:t>
            </a:r>
          </a:p>
          <a:p>
            <a:r>
              <a:rPr lang="ru-RU" sz="28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Формула для расчета первой космической скорости спутника, движущегося по круговой орбите вблизи поверхности Земли. </a:t>
            </a:r>
          </a:p>
          <a:p>
            <a:r>
              <a:rPr lang="ru-RU" sz="28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Как движется спутник, обладающий второй космической скоростью?</a:t>
            </a:r>
          </a:p>
          <a:p>
            <a:r>
              <a:rPr lang="ru-RU" sz="28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Как движется спутник обладающий, третьей космической скоростью?</a:t>
            </a:r>
          </a:p>
          <a:p>
            <a:endParaRPr lang="ru-RU" sz="2400" b="1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17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CHcy;&amp;Tcy;&amp;Ocy; &amp;Tcy;&amp;Acy;&amp;Kcy;&amp;Ocy;&amp;IEcy; &amp;Icy;&amp;Scy;&amp;Kcy;&amp;Ucy;&amp;Scy;&amp;Scy;&amp;Tcy;&amp;Vcy;&amp;IEcy;&amp;Ncy;&amp;Ncy;&amp;Ycy;&amp;Jcy; &amp;Scy;&amp;Pcy;&amp;Ucy;&amp;Tcy;&amp;Ncy;&amp;Icy;&amp;Kcy;. - &amp;SHcy;&amp;Kcy;&amp;Ocy;&amp;Lcy;&amp;SOFTcy;&amp;Ncy;&amp;Icy;&amp;Kcy;&amp;Acy;&amp;Mcy; &amp;Ocy; &amp;Kcy;&amp;Ocy;&amp;Scy;&amp;Mcy;&amp;Ocy;&amp;Scy;&amp;IEcy; - &amp;Pcy;&amp;Ocy;&amp;Zcy;&amp;Ncy;&amp;Acy;&amp;IEcy;&amp;Mcy; &amp;Mcy;&amp;Icy;&amp;Rcy; &amp;Vcy;&amp;Mcy;&amp;IEcy;&amp;Scy;&amp;Tcy;&amp;IEcy; - &amp;SHcy;&amp;Kcy;&amp;Ocy;&amp;Lcy;&amp;SOFTcy;&amp;Ncy;&amp;Ycy;&amp;IEcy; &amp;Dcy;&amp;Icy;&amp;Scy;&amp;TScy;&amp;Icy;&amp;Pcy;&amp;Lcy;&amp;Icy;&amp;Ncy;&amp;Ycy; &amp;Vcy; &amp;Tcy;&amp;Acy;&amp;Bcy;&amp;Lcy;&amp;Icy;&amp;TScy;&amp;Acy;&amp;KHcy; - &amp;Zcy;&amp;Acy; &amp;Pcy;&amp;Acy;&amp;Rcy;&amp;Tcy;&amp;Ocy;&amp;J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96752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6990" y="1377399"/>
            <a:ext cx="30243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</a:p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Вариант1 (1в; 2б;3в; 4г; 5в. )</a:t>
            </a:r>
          </a:p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Вариант2 (1б; 2б;3в; 4в; 5б</a:t>
            </a:r>
            <a:r>
              <a:rPr lang="ru-RU" sz="4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90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закон сохр импуль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000" y="227856"/>
            <a:ext cx="2614315" cy="197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2420888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Связь, между какими явлениями или величинами, характеризующими явление, выражает данный закон.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Формулировка закона. 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3.Опыты, подтверждающие справедливость закона. 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Применение закона на практике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836712"/>
            <a:ext cx="5498749" cy="7078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План изучения закона.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61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4572000" cy="13111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1.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Из </a:t>
            </a:r>
            <a:r>
              <a:rPr lang="ru-RU" dirty="0">
                <a:solidFill>
                  <a:schemeClr val="bg1"/>
                </a:solidFill>
                <a:latin typeface="Bookman Old Style" pitchFamily="18" charset="0"/>
              </a:rPr>
              <a:t>двух тел различной массы,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spcBef>
                <a:spcPct val="20000"/>
              </a:spcBef>
            </a:pPr>
            <a:r>
              <a:rPr lang="ru-RU" dirty="0">
                <a:solidFill>
                  <a:schemeClr val="bg1"/>
                </a:solidFill>
                <a:latin typeface="Bookman Old Style" pitchFamily="18" charset="0"/>
              </a:rPr>
              <a:t> движущихся с одинаковыми 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spcBef>
                <a:spcPct val="20000"/>
              </a:spcBef>
            </a:pPr>
            <a:r>
              <a:rPr lang="en-US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Bookman Old Style" pitchFamily="18" charset="0"/>
              </a:rPr>
              <a:t>скоростями, импульс которого больше?</a:t>
            </a: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5292080" y="1412776"/>
            <a:ext cx="720725" cy="720725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5472261" y="674651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6" name="Прямая со стрелкой 5"/>
          <p:cNvCxnSpPr>
            <a:stCxn id="4" idx="6"/>
          </p:cNvCxnSpPr>
          <p:nvPr/>
        </p:nvCxnSpPr>
        <p:spPr>
          <a:xfrm>
            <a:off x="5832623" y="854832"/>
            <a:ext cx="53957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3" idx="6"/>
          </p:cNvCxnSpPr>
          <p:nvPr/>
        </p:nvCxnSpPr>
        <p:spPr>
          <a:xfrm flipV="1">
            <a:off x="6012805" y="1773138"/>
            <a:ext cx="503411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516216" y="701647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v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14612" y="161469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2" name="Прямая со стрелкой 11"/>
          <p:cNvCxnSpPr>
            <a:stCxn id="9" idx="0"/>
            <a:endCxn id="9" idx="0"/>
          </p:cNvCxnSpPr>
          <p:nvPr/>
        </p:nvCxnSpPr>
        <p:spPr>
          <a:xfrm>
            <a:off x="6663051" y="701647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556047" y="735481"/>
            <a:ext cx="21400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596152" y="1614698"/>
            <a:ext cx="19741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67544" y="2492896"/>
            <a:ext cx="4572000" cy="12557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2.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Из </a:t>
            </a:r>
            <a:r>
              <a:rPr lang="ru-RU" dirty="0">
                <a:solidFill>
                  <a:schemeClr val="bg1"/>
                </a:solidFill>
                <a:latin typeface="Bookman Old Style" pitchFamily="18" charset="0"/>
              </a:rPr>
              <a:t>двух тел равной массы , движущихся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Bookman Old Style" pitchFamily="18" charset="0"/>
              </a:rPr>
              <a:t>с различными скоростями, импульс </a:t>
            </a:r>
            <a:endParaRPr lang="en-US" dirty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spcBef>
                <a:spcPct val="20000"/>
              </a:spcBef>
            </a:pPr>
            <a:r>
              <a:rPr lang="en-US" dirty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Bookman Old Style" pitchFamily="18" charset="0"/>
              </a:rPr>
              <a:t>какого </a:t>
            </a:r>
            <a:r>
              <a:rPr lang="en-US" dirty="0">
                <a:solidFill>
                  <a:schemeClr val="bg1"/>
                </a:solidFill>
                <a:latin typeface="Bookman Old Style" pitchFamily="18" charset="0"/>
              </a:rPr>
              <a:t>    </a:t>
            </a:r>
            <a:r>
              <a:rPr lang="ru-RU" dirty="0">
                <a:solidFill>
                  <a:schemeClr val="bg1"/>
                </a:solidFill>
                <a:latin typeface="Bookman Old Style" pitchFamily="18" charset="0"/>
              </a:rPr>
              <a:t>больше?</a:t>
            </a:r>
          </a:p>
        </p:txBody>
      </p:sp>
      <p:sp>
        <p:nvSpPr>
          <p:cNvPr id="23" name="Oval 6"/>
          <p:cNvSpPr>
            <a:spLocks noChangeArrowheads="1"/>
          </p:cNvSpPr>
          <p:nvPr/>
        </p:nvSpPr>
        <p:spPr bwMode="auto">
          <a:xfrm>
            <a:off x="5400029" y="2498914"/>
            <a:ext cx="504825" cy="50482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Oval 6"/>
          <p:cNvSpPr>
            <a:spLocks noChangeArrowheads="1"/>
          </p:cNvSpPr>
          <p:nvPr/>
        </p:nvSpPr>
        <p:spPr bwMode="auto">
          <a:xfrm>
            <a:off x="5400028" y="3213100"/>
            <a:ext cx="504825" cy="50482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5904853" y="2759453"/>
            <a:ext cx="609758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4" idx="6"/>
          </p:cNvCxnSpPr>
          <p:nvPr/>
        </p:nvCxnSpPr>
        <p:spPr>
          <a:xfrm flipV="1">
            <a:off x="5904853" y="3465512"/>
            <a:ext cx="111541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516216" y="256666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5328" y="3320771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Oval 16"/>
          <p:cNvSpPr>
            <a:spLocks noChangeArrowheads="1"/>
          </p:cNvSpPr>
          <p:nvPr/>
        </p:nvSpPr>
        <p:spPr bwMode="auto">
          <a:xfrm>
            <a:off x="1835943" y="5029200"/>
            <a:ext cx="576263" cy="574675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Oval 16"/>
          <p:cNvSpPr>
            <a:spLocks noChangeArrowheads="1"/>
          </p:cNvSpPr>
          <p:nvPr/>
        </p:nvSpPr>
        <p:spPr bwMode="auto">
          <a:xfrm>
            <a:off x="3779912" y="5029200"/>
            <a:ext cx="576263" cy="574675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Oval 16"/>
          <p:cNvSpPr>
            <a:spLocks noChangeArrowheads="1"/>
          </p:cNvSpPr>
          <p:nvPr/>
        </p:nvSpPr>
        <p:spPr bwMode="auto">
          <a:xfrm>
            <a:off x="6086787" y="5029200"/>
            <a:ext cx="576263" cy="574675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67544" y="4293096"/>
            <a:ext cx="6597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3.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Определите </a:t>
            </a:r>
            <a:r>
              <a:rPr lang="ru-RU" dirty="0">
                <a:solidFill>
                  <a:schemeClr val="bg1"/>
                </a:solidFill>
                <a:latin typeface="Bookman Old Style" pitchFamily="18" charset="0"/>
              </a:rPr>
              <a:t>знаки проекций импульсов тел.</a:t>
            </a: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1115616" y="6165304"/>
            <a:ext cx="64807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690472" y="59806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2684" y="6000966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40" name="Прямая со стрелкой 39"/>
          <p:cNvCxnSpPr>
            <a:stCxn id="31" idx="6"/>
          </p:cNvCxnSpPr>
          <p:nvPr/>
        </p:nvCxnSpPr>
        <p:spPr>
          <a:xfrm flipV="1">
            <a:off x="2412206" y="5316537"/>
            <a:ext cx="64762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32" idx="4"/>
          </p:cNvCxnSpPr>
          <p:nvPr/>
        </p:nvCxnSpPr>
        <p:spPr>
          <a:xfrm flipH="1">
            <a:off x="4068043" y="5603875"/>
            <a:ext cx="1" cy="3970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33" idx="2"/>
          </p:cNvCxnSpPr>
          <p:nvPr/>
        </p:nvCxnSpPr>
        <p:spPr>
          <a:xfrm flipH="1">
            <a:off x="5472261" y="5316538"/>
            <a:ext cx="61452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2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2493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В соответствие с третьим законом Ньютона силы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F1 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и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F2 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равны по модулю и направлены в противоположные стороны:  </a:t>
            </a:r>
            <a:endParaRPr kumimoji="0" lang="en-US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F </a:t>
            </a:r>
            <a:r>
              <a:rPr kumimoji="0" lang="ru-RU" sz="18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= -F </a:t>
            </a:r>
            <a:r>
              <a:rPr kumimoji="0" lang="ru-RU" sz="18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1</a:t>
            </a: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По 2 закону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  m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=- m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ru-RU" sz="18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Ускорение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    a1= ( v1 </a:t>
            </a:r>
            <a:r>
              <a:rPr kumimoji="0" lang="ru-RU" sz="18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- v1 ) / t 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;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a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= ( v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- v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) / t </a:t>
            </a: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m1 ( v1 </a:t>
            </a:r>
            <a:r>
              <a:rPr kumimoji="0" lang="ru-RU" sz="18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- v1 ) / t = - m2 ( v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- v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) / t 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сократим уравнение на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t</a:t>
            </a: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Получим :  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m1 ( v1 </a:t>
            </a:r>
            <a:r>
              <a:rPr kumimoji="0" lang="ru-RU" sz="18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- v1 ) = -m2 ( v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- v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) </a:t>
            </a: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Или :     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m1  v1</a:t>
            </a:r>
            <a:r>
              <a:rPr kumimoji="0" lang="ru-RU" sz="18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– m1v1  =- m2  v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18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+ m2 v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Сгруппируем члены уравнения  :</a:t>
            </a: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m1  v1</a:t>
            </a:r>
            <a:r>
              <a:rPr kumimoji="0" lang="ru-RU" sz="24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m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= m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v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+ m2 v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24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Учитывая  , что   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m  v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= р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р1 </a:t>
            </a:r>
            <a:r>
              <a:rPr kumimoji="0" lang="ru-RU" sz="24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+р2 </a:t>
            </a:r>
            <a:r>
              <a:rPr kumimoji="0" lang="ru-RU" sz="24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= р1 + р2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Левые части уравнений представляют собой суммарный импульс шаров после их взаимодействия, а правые–до взаимодействия     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Проекции на Ось Х    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:        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m1  v1</a:t>
            </a:r>
            <a:r>
              <a:rPr kumimoji="0" lang="ru-RU" sz="24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ru-RU" sz="24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m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1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0" lang="ru-RU" sz="24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= m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v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ru-RU" sz="24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+ m2 v</a:t>
            </a:r>
            <a:r>
              <a:rPr kumimoji="0" lang="ru-RU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971600" y="76470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95536" y="79905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195736" y="134076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059832" y="137278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11760" y="191683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915816" y="191683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319972" y="191683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788024" y="191683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11721" y="2420888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331640" y="242088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699792" y="243794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254794" y="2444057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195736" y="299695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627784" y="299695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289943" y="299695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3851920" y="2982947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1835696" y="328498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2663788" y="3284984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3743908" y="3282287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4608004" y="3248525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1043608" y="4087111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2068744" y="4087111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3470818" y="4091041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4577975" y="4091041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395536" y="479715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1056345" y="479715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1763688" y="479715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2441789" y="4797152"/>
            <a:ext cx="25800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2411760" y="4455529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2771800" y="4455529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76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700213"/>
            <a:ext cx="8461251" cy="4968875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   Определить какие тела входят в систему и замкнута ли она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endParaRPr lang="ru-RU" sz="24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   Сделать рисунок, на котором обозначить направления оси координат, векторов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импульса тел до и после взаимодействия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endParaRPr lang="ru-RU" sz="24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  Записать в векторном виде закон сохранения импульса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endParaRPr lang="ru-RU" sz="24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4)   Записать закон сохранения импульса в проекции на ось координат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24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i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5)   Из полученного уравнения выразить неизвестную величину и найти её значение</a:t>
            </a:r>
            <a:endParaRPr lang="en-US" sz="2400" b="1" i="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Char char="•"/>
            </a:pPr>
            <a:endParaRPr lang="ru-RU" sz="2000" dirty="0">
              <a:solidFill>
                <a:srgbClr val="0033CC"/>
              </a:solidFill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827088" y="3500438"/>
            <a:ext cx="7729537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  <a:latin typeface="Comic Sans MS" pitchFamily="66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97144" y="308555"/>
            <a:ext cx="5688632" cy="1200329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Book Antiqua" pitchFamily="18" charset="0"/>
              </a:rPr>
              <a:t>АЛГОРИТМ</a:t>
            </a:r>
            <a:r>
              <a:rPr lang="ru-RU" b="1" dirty="0" smtClean="0">
                <a:solidFill>
                  <a:srgbClr val="7030A0"/>
                </a:solidFill>
                <a:latin typeface="Book Antiqua" pitchFamily="18" charset="0"/>
              </a:rPr>
              <a:t>  </a:t>
            </a:r>
            <a:r>
              <a:rPr lang="ru-RU" sz="2400" b="1" dirty="0" smtClean="0">
                <a:solidFill>
                  <a:srgbClr val="7030A0"/>
                </a:solidFill>
                <a:latin typeface="Book Antiqua" pitchFamily="18" charset="0"/>
              </a:rPr>
              <a:t>РЕШЕНИЯ ЗАДАЧ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Book Antiqua" pitchFamily="18" charset="0"/>
              </a:rPr>
              <a:t> НА ЗАКОН СОХРАНЕНИЯ ИМПУЛЬСА</a:t>
            </a:r>
          </a:p>
        </p:txBody>
      </p:sp>
      <p:pic>
        <p:nvPicPr>
          <p:cNvPr id="5" name="Picture 7" descr="закон сохр импуль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000" y="116632"/>
            <a:ext cx="260746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7142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998810"/>
              </p:ext>
            </p:extLst>
          </p:nvPr>
        </p:nvGraphicFramePr>
        <p:xfrm>
          <a:off x="4572000" y="1268760"/>
          <a:ext cx="3905250" cy="453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Документ" r:id="rId4" imgW="6553702" imgH="7604427" progId="Word.Document.8">
                  <p:embed/>
                </p:oleObj>
              </mc:Choice>
              <mc:Fallback>
                <p:oleObj name="Документ" r:id="rId4" imgW="6553702" imgH="7604427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268760"/>
                        <a:ext cx="3905250" cy="453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552" y="1143633"/>
            <a:ext cx="3672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железнодорожному полотну движется платформа с песком массой 20т со скоростью 1м/с. Ее догоняет горизонтально летящий со скоростью 800 м/с снаряд массой 50 кг и врезается в песок без взрыва. С какой скоростью будет двигаться платформа, с застрявшем в песке снарядом?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272709"/>
            <a:ext cx="1811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69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492896"/>
            <a:ext cx="446449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2492897"/>
            <a:ext cx="4048125" cy="410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2546" y="908720"/>
            <a:ext cx="5770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ОБЪСНИТЕ РАЗНИЦУ.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15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644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Tradeshow</vt:lpstr>
      <vt:lpstr>Документ</vt:lpstr>
      <vt:lpstr>Импульс тела. Закон сохранения импульса</vt:lpstr>
      <vt:lpstr>Повторим.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Импульс тела. Закон сохранения импульса</dc:title>
  <dc:creator>Виктор</dc:creator>
  <cp:lastModifiedBy>user</cp:lastModifiedBy>
  <cp:revision>27</cp:revision>
  <dcterms:created xsi:type="dcterms:W3CDTF">2014-11-16T10:17:42Z</dcterms:created>
  <dcterms:modified xsi:type="dcterms:W3CDTF">2014-11-24T11:55:58Z</dcterms:modified>
</cp:coreProperties>
</file>