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2" r:id="rId3"/>
    <p:sldId id="259" r:id="rId4"/>
    <p:sldId id="273" r:id="rId5"/>
    <p:sldId id="274" r:id="rId6"/>
    <p:sldId id="262" r:id="rId7"/>
    <p:sldId id="263" r:id="rId8"/>
    <p:sldId id="265" r:id="rId9"/>
    <p:sldId id="266" r:id="rId10"/>
    <p:sldId id="267" r:id="rId11"/>
    <p:sldId id="270" r:id="rId12"/>
    <p:sldId id="271" r:id="rId13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xmlns="" id="{16447639-BA38-7B6C-2A36-0CEE40018DE1}"/>
              </a:ext>
            </a:extLst>
          </p:cNvPr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412CA8D-2D71-06D0-6C5A-65FFA1B23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BB19-62A7-4C57-BD42-D5C321919C39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00BFB39-AD90-9C45-8F3C-EA9166DD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BB38AF0-DE33-D5D0-4D69-CE1BA0DF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8DBD2AF2-1864-4845-AA26-AD7D9641113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331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9EC17689-F205-983D-758E-EA70D654C5B0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179856E-B438-9F8E-A62D-587E9698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E804A-96AE-4596-B0DD-BF95F3528D6B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82E5F27-3C78-128F-19F2-6F3B01E5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9E6B66C-781F-739F-0FC6-D0AAF355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95481E77-BD52-44DE-A7DA-49E852E05DE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1726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C16ED1C8-2763-3D53-8C7D-1BF8683CAEAF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xmlns="" id="{6588494A-8A54-BF7A-7CE1-17FC2F244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xmlns="" id="{84A1C521-117B-4399-58FF-4F752B4CB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CA39A4F9-F955-1AC3-B1D7-14F1FF17FC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67A4-1628-40D3-AC6D-9B607D6E7AB9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20B49F25-282C-C4B9-BC13-A734D35951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F4E9E73-B54E-C16A-98A6-294917603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E6807633-FC56-4B07-A641-DD6CB79BB87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7825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45342964-C88C-ED87-FDAD-A5433E8DD1C8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CBF47AE5-0311-EF13-E788-2EFD1F9E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FA6E-2642-48CC-8917-D1EBE68A10ED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5FDFA727-AB66-0007-7A9F-3857A7AF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B2DD4388-FCB5-C665-DB37-66DA6B51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288B6694-D8B8-465E-B3D0-8F868D8F621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9113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A9D4934A-EA49-8A20-9DF8-BBAB859DC184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xmlns="" id="{733044B0-233F-6277-9E22-2A23AA49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xmlns="" id="{436BC240-919B-0D3A-F2FC-E2508142C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D83559B5-8704-F753-5A42-D86EAD7D8A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3FA9-FB16-4CB7-9C21-D2B2C194DCDF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AAB87194-B413-74AC-DE8E-ADFA2A2F38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59021F4A-7843-D91F-9A76-4D9A1E82C7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10D0E74D-8502-4084-B8E5-D48EB7CC10F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015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08F66B2A-CAAF-555F-D7E3-29D347E6709A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E86E8F68-3509-5AA2-588B-C3E8A6318D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97DB7-CEC2-45A0-BE5C-7C2DAB31CE2D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A696BB1E-52FD-4AF9-1D4C-A3F914B239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1AD4BFB8-B690-B38C-0D11-5555166005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52FCEE14-A62F-4613-BB05-6404A82FE79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513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F773F2F9-AF3A-6421-9196-E18D47807C14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39EAE53-5622-00FC-79BC-287A9E18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7698-0119-4B0C-B029-D524FC27766F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1772A3F-8164-78B8-0C99-D115DFCC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A437B22-FF59-4631-2812-18EA43F7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8C329-42B7-455D-962E-DA7F355CB6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14941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78081B69-69EE-5B18-5017-03A2DD2313ED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7AFD4B1-AC09-4DAA-E2ED-6766FDD1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A9356-630A-45E5-A407-E61314460AF3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81BF6FB-2B91-A871-10BD-219681A4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BEE0CC2-8211-057B-9ED5-41B140B1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AB562-9FD0-4052-865E-F3C2A473EF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216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8192FED1-2293-0E9F-67C3-950EE475C1EE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D829316-245B-8125-5C9B-79A46362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580C6-18D0-49E2-9A89-1BA58E3E1D13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E4FB78A-30B1-5030-4DDA-865F2830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689016D-8401-D756-C2A6-DBBDC9CF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00895-3AA9-4CC8-81ED-41B3DD2A8DE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454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246627F0-D9F4-A2D7-A977-267C5CB71DD1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DD621BF-7CE5-4243-113C-D0527656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B0C8-9E7E-496E-BEE5-12F16D25D80B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5164A9A-A90C-5D3E-42F6-4232C3D1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C6C901D-08B5-BEF8-FBF7-286FE097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285404D3-A98D-4396-8285-5D7DCE3E24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3575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2F85B5CF-15D6-A0B3-4D82-2C793D623C77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76BE15E7-546A-1D14-AA22-3B2C5734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2D83-EBF8-4D37-8FE8-AADF5039A5C5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4DE2580C-32B3-DD00-29CD-F4D9EE90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12F3D34-CFEA-3E9C-D001-5003AE95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F3F6-DEFB-427D-BAF5-23B364F46B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301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xmlns="" id="{F13A0886-6C3B-2597-2416-A559C307A603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xmlns="" id="{F46B48C9-D086-D05D-F53E-3EDBD8D6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5415-997F-4BB4-B8FC-65A59C6BA2A9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DE4F2BC6-C479-74DE-A181-8C94EAF7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E71C02D-761C-4DB1-3E2D-83D16266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2F234-0F19-4B05-A534-0B9ADF916C1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931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xmlns="" id="{1C44D659-2DD0-634D-9B54-96A2894D1CE2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1DA47AE7-7399-DD57-CA6E-EFE18511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5E427-3D3C-4332-829E-945C1725EB3D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A1D1F191-6989-F05B-899D-E34D07A4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CA528BC8-32A9-3FF2-1AA9-7918E82B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1AF96-B31E-4B58-9594-9D03712B95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8608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B1F92589-49B8-87A7-2A4F-CFCF8C1438D9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DE01977F-B462-B5EC-38A2-E7EC2A43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EF3D-13E7-4832-AD94-5EB1ED26A491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45BC6E58-3B6D-CB1E-74D8-72B433C4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BDAD0BE7-A601-0F79-FB5F-1DC5A45D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74605-B2A6-4C4D-B7E9-A07498535EC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354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A1484AC7-58DA-78CA-C0DA-09B2AF6B4EB9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1090F508-34CC-C7EA-E983-D4DC2F76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1455-9A57-4EE9-9DA1-910C840E6215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6DAE1056-802F-5A0C-706A-6B756D4F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339C8E39-A022-60A1-496B-EE99C96A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9AABE-19F1-41C2-B8A0-77C11A4BA0F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639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1CA022EA-13BE-6A04-BD09-16F543B03D85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EAFF6ACC-DB89-BF10-BD50-BD1EEE16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6345-C735-452C-94AA-B77870953F4A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4BC90A64-7D65-7E18-FF40-9446C7BB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690DE527-F28C-CAE0-847D-F4AABBF7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A1EADCBA-4DE9-4C9B-B086-B892D2578BF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2856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>
            <a:extLst>
              <a:ext uri="{FF2B5EF4-FFF2-40B4-BE49-F238E27FC236}">
                <a16:creationId xmlns:a16="http://schemas.microsoft.com/office/drawing/2014/main" xmlns="" id="{BD4287DB-5133-43B5-31F5-9D0ABA03B8A6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xmlns="" id="{D9308BED-4FFE-1CB9-156D-EE1A79AC1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xmlns="" id="{7DE12057-A2A5-95F8-F94B-D47290AB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xmlns="" id="{5C6395AF-AEF6-F0E1-7625-0CE12272B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xmlns="" id="{42A45E32-276F-3F87-87C6-E0900D996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xmlns="" id="{A65821FA-C3CA-C78D-B0DF-2AF6DE3BC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xmlns="" id="{286DA89F-59F4-A6F0-460A-96FFEF47E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xmlns="" id="{D6B62C83-3D37-5F14-B709-0039F9D90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xmlns="" id="{0F5F8D84-7309-9F13-F6B7-41BBE614C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xmlns="" id="{5B59B675-00A0-971C-B840-940FAFE55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xmlns="" id="{06D012B5-20FE-43F4-6FC7-D7B540FCA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xmlns="" id="{68AFAB94-EA3C-3118-0C10-FD319CAFB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xmlns="" id="{89EEDA5A-45FD-9256-9B90-735FE3EE4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>
            <a:extLst>
              <a:ext uri="{FF2B5EF4-FFF2-40B4-BE49-F238E27FC236}">
                <a16:creationId xmlns:a16="http://schemas.microsoft.com/office/drawing/2014/main" xmlns="" id="{9A7F46A3-D5C1-D57E-DB28-D3915EF16463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xmlns="" id="{89168AFC-DFC3-3644-A162-FBF29BC82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xmlns="" id="{F2D610EA-42AC-00FC-2BE3-B3E1DBCD7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xmlns="" id="{A68E3F34-A258-95B5-B285-E90D5E664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xmlns="" id="{C92D1B5B-07FE-897E-BE7B-83A9290C2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xmlns="" id="{809A1CF7-A8FE-55D5-4422-5A84EDC9B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xmlns="" id="{ADCDE082-FAC1-E53B-E235-9AFAE7C3F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xmlns="" id="{74DC211F-58C5-C8F6-2281-A4315766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xmlns="" id="{25FA681A-1555-10E5-E2BA-8120479FA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xmlns="" id="{1FB6D3C0-DB08-8A2D-6EC5-459A4DE04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xmlns="" id="{C1644789-0CC2-4BAB-3FC4-782545264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xmlns="" id="{177A629E-18D8-CB4F-C567-1DDC0790A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xmlns="" id="{BDFE3646-415E-A2E8-33A8-95AAE0D36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0465974-02E0-327A-2B86-AD538F641BA5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xmlns="" id="{3336C419-32D0-1766-7AF2-E318172536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xmlns="" id="{3F94E1F8-3E05-6F8F-97A1-CB4FEAAD40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03E0DA-8753-4DD4-D5DF-699F3BEEB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5F5F44-5390-42A3-8983-D168AD26CA40}" type="datetimeFigureOut">
              <a:rPr lang="ru-RU"/>
              <a:pPr>
                <a:defRPr/>
              </a:pPr>
              <a:t>18.03.2022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9C2960-7671-C3F1-7663-855BFD357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13F7A8-37F6-3898-3A34-3F718DD09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CB5988C-C6CF-4DB7-AEA7-E4E31CA5968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3">
            <a:extLst>
              <a:ext uri="{FF2B5EF4-FFF2-40B4-BE49-F238E27FC236}">
                <a16:creationId xmlns:a16="http://schemas.microsoft.com/office/drawing/2014/main" xmlns="" id="{CB7E2E61-68E3-3D09-A58C-BC962B8B2B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4375" y="250031"/>
            <a:ext cx="7778750" cy="6357937"/>
          </a:xfrm>
        </p:spPr>
        <p:txBody>
          <a:bodyPr/>
          <a:lstStyle/>
          <a:p>
            <a:pPr algn="ctr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эмоционального интеллекта в адаптации молодых специалистов </a:t>
            </a:r>
          </a:p>
          <a:p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/>
          </a:p>
          <a:p>
            <a:endParaRPr lang="ru-RU" altLang="ru-RU" sz="1600"/>
          </a:p>
          <a:p>
            <a:endParaRPr lang="ru-RU" altLang="ru-RU" sz="1600"/>
          </a:p>
        </p:txBody>
      </p:sp>
      <p:pic>
        <p:nvPicPr>
          <p:cNvPr id="18435" name="Picture 2" descr="http://www.mindbodydynamixs.com/wp-content/uploads/2018/01/Good-Leadership-Includes-High-Emotional-Intelligence-1068x601.jpg">
            <a:extLst>
              <a:ext uri="{FF2B5EF4-FFF2-40B4-BE49-F238E27FC236}">
                <a16:creationId xmlns:a16="http://schemas.microsoft.com/office/drawing/2014/main" xmlns="" id="{009F6BF5-4B4C-B6DF-DF6C-242EB0FC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86" y="1896341"/>
            <a:ext cx="711971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xmlns="" id="{A6C03A3C-8F4E-CFC2-0A9F-CFFFAEDC6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112458"/>
            <a:ext cx="507206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школе наблюдается два типа учеников: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ru-RU" altLang="ru-RU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с низко развитым эмоциональным интеллектом</a:t>
            </a: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ученики проявляют агрессию, у них низкая успеваемость и концентрация внимания, нет интереса к учёбе.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с высоко развитым эмоциональным интеллектом</a:t>
            </a: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 эмпатию, понимают чувства других, у них более успешно протекает адаптация к школе, эти дети в большей степени удовлетворены своей школьной жизнью, менее склонны к тревожному состоянию и депрессии, более эффективно управляют эмоциями.</a:t>
            </a:r>
          </a:p>
        </p:txBody>
      </p:sp>
      <p:pic>
        <p:nvPicPr>
          <p:cNvPr id="27651" name="Рисунок 2" descr="http://static.fkids.ru/blogs/2016/03/b/25141_70507205.jpg">
            <a:extLst>
              <a:ext uri="{FF2B5EF4-FFF2-40B4-BE49-F238E27FC236}">
                <a16:creationId xmlns:a16="http://schemas.microsoft.com/office/drawing/2014/main" xmlns="" id="{B2C66A9A-AA27-45AB-931D-F6F4DCBE4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112458"/>
            <a:ext cx="3929062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xmlns="" id="{A4EB5087-0E17-E52E-63BA-E287F5CB3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188640"/>
            <a:ext cx="431534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эмоционального интеллекта педагога: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способность понимать отношения личности, воспроизводимые в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эмоциях;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управлять эмоциональной сферой на основе интеллектуального синтеза и анализа;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понимать сложившиеся у ребенка устойчивые способы эмоциональной деятельности, проявляющиеся как в общении, так и в познавательной деятельности и влияющие на успешность его обучения или приспособления к среде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способность распознавать собственные эмоции, владеть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ими;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адекватно реагировать на эмоции детей и других педагогов.</a:t>
            </a:r>
          </a:p>
        </p:txBody>
      </p:sp>
      <p:pic>
        <p:nvPicPr>
          <p:cNvPr id="31747" name="Picture 3" descr="https://cdn.widoo.ru/images/company/960x410/072/365/574ebd16cd7a6.jpg">
            <a:extLst>
              <a:ext uri="{FF2B5EF4-FFF2-40B4-BE49-F238E27FC236}">
                <a16:creationId xmlns:a16="http://schemas.microsoft.com/office/drawing/2014/main" xmlns="" id="{868FE306-BBEA-7AC3-271D-94575B63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533526" cy="19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Прямоугольник 4">
            <a:extLst>
              <a:ext uri="{FF2B5EF4-FFF2-40B4-BE49-F238E27FC236}">
                <a16:creationId xmlns:a16="http://schemas.microsoft.com/office/drawing/2014/main" xmlns="" id="{818FBB45-C6A0-A6A6-BF97-DDCD411AD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05" y="1340768"/>
            <a:ext cx="8572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«Эмоциональный интеллект и эмоционально-интеллектуальная образовательная среда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самые важные нововведения в области образования за последние 30 лет. Нет сомнений, что наш мозг работает как в рациональном ключе, так и в эмоциональном. И оба этих направления необходимо использовать в системе образования. Наш мир нуждается в новом поколении эмоционально образованных людей, которые не только будут понимать сущность и влияние эмоций на нашу жизнь, а также смогут управлять собой и гармонично взаимодействовать с 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окружающими.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680x374_21_ae068dbf471176eeffb6a3daaa4e2f99@690x380_0x0a330c2b_7212986791534512962.jpeg">
            <a:extLst>
              <a:ext uri="{FF2B5EF4-FFF2-40B4-BE49-F238E27FC236}">
                <a16:creationId xmlns:a16="http://schemas.microsoft.com/office/drawing/2014/main" xmlns="" id="{19E684FB-DD19-5776-D29B-D24CD624C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49" y="921629"/>
            <a:ext cx="4278767" cy="249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3">
            <a:extLst>
              <a:ext uri="{FF2B5EF4-FFF2-40B4-BE49-F238E27FC236}">
                <a16:creationId xmlns:a16="http://schemas.microsoft.com/office/drawing/2014/main" xmlns="" id="{610E24DB-DDFA-E006-649F-4595E95DA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923" y="3766139"/>
            <a:ext cx="478631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деятельность насыщена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разными напряженными ситуациями и   различными факторами повышенного эмоционального реагирования. Профессиональный долг обязывает педагога принимать взвешенные решения, преодолевать раздражительность, отчаяние, сдерживать вспышки гнева.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>
            <a:extLst>
              <a:ext uri="{FF2B5EF4-FFF2-40B4-BE49-F238E27FC236}">
                <a16:creationId xmlns:a16="http://schemas.microsoft.com/office/drawing/2014/main" xmlns="" id="{4581DED8-A350-A711-E4C1-426BB8CF6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609" y="1350254"/>
            <a:ext cx="5345106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для повышения психологической культуры педагогов является </a:t>
            </a:r>
            <a:r>
              <a:rPr lang="ru-RU" alt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умением управлять эмоциями</a:t>
            </a: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умение составной  компонент эмоционального интеллекта - </a:t>
            </a:r>
            <a:r>
              <a:rPr lang="ru-RU" alt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совокупности умственных способностей к обработке эмоциональной информации </a:t>
            </a: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важным показателем уровня его развития.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268760"/>
            <a:ext cx="6624736" cy="4104456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успешного учителя состоит из: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компетенции;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уровня эмоционального интеллекта;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навыков;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вида.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9696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интеллект включает 5 компонентов: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самосознание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мотивация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социальные навыки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7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xmlns="" id="{E30DADDD-098C-1669-3C21-FB8A6621E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095489"/>
            <a:ext cx="535781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разучились решать конфликты. В случае  возникновения непонимания, они, скорее, удалят человека из списка виртуальных друзей и перестанут с ним общаться, нежели постараются  найти решение проблемы.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 современного поколения очень низкий уровень </a:t>
            </a:r>
            <a:r>
              <a:rPr lang="ru-RU" alt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(способность сопереживать другим людям, уважать их чувства). Дети разучились сочувствовать. Часто они даже не осознают реальность ужасов, происходящих в окружающем мире. Компьютерные игры и новости приучают их к крови и насилию, но они не понимают, что в реальности жизнь только одна, а насилие — далеко не лучший способ достигать цели.</a:t>
            </a:r>
          </a:p>
        </p:txBody>
      </p:sp>
      <p:pic>
        <p:nvPicPr>
          <p:cNvPr id="23555" name="Picture 8" descr="C:\Users\admin\Desktop\internet-i-deti.jpg">
            <a:extLst>
              <a:ext uri="{FF2B5EF4-FFF2-40B4-BE49-F238E27FC236}">
                <a16:creationId xmlns:a16="http://schemas.microsoft.com/office/drawing/2014/main" xmlns="" id="{AF6BDEF0-8509-B891-4E0E-8B996D042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95" y="597685"/>
            <a:ext cx="2557067" cy="16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xmlns="" id="{CE6694A5-C6CD-3FD0-616F-83D210A7E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65" y="1514656"/>
            <a:ext cx="47863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 попыток решения таких проблем —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эмоционально-интеллектуальная образовательная среда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положительно влияет на развитие эмоционального интеллекта у детей. То есть на способность понимать собственные эмоции и эмоции окружающих, управлять и использовать их для решения задач.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процессе должны участвовать все три стороны: дети, родители и образовательные учреждения. Именно в такой среде могут развиваться все пять самых важных навыков, которые необходимы детям в социальной жизни.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2" descr="C:\Users\admin\Desktop\image 1.png">
            <a:extLst>
              <a:ext uri="{FF2B5EF4-FFF2-40B4-BE49-F238E27FC236}">
                <a16:creationId xmlns:a16="http://schemas.microsoft.com/office/drawing/2014/main" xmlns="" id="{A61C1D6D-EF3F-50DC-34CB-6DF91331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48" y="1255945"/>
            <a:ext cx="3214688" cy="21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xmlns="" id="{51FCE3EE-BAF3-ACF5-129D-042A91E70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158" y="740917"/>
            <a:ext cx="6929438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1.Идентификация и понимание своих эмоций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(Самосознание). Способность точно распознавать свои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 и мысли, а также их влияние на поведение. Это необходимо для того, чтобы дети лучше осознавали свои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сильные и слабые стороны, обладали позитивным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взглядом на жизнь и обоснованной уверенностью в себе.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2.Управление собой. </a:t>
            </a: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эффективно регулировать свои эмоции, мысли и поведение в различных ситуациях. Этот навык включает в себя управление стрессом, контроль импульсов, самомотивацию, а также постановку целей и приложение усилий к их достижению.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3.Социальная компетентность и социальные навыки. </a:t>
            </a: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сочувствовать и понимать других, осознание и принятие других культур и социальных слоев, понимание социальных и этических норм поведения. Помимо этого, способность оказывать поддержку, понимание ролей общества, семьи, школы в социальной системе.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endParaRPr lang="ru-RU" altLang="ru-RU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xmlns="" id="{E94ED365-D261-C954-CB21-B81D05B29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57" y="1159548"/>
            <a:ext cx="614362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Навыки установления и поддержания взаимоотношений.</a:t>
            </a: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 и умение слушать, взаимодействовать и вести переговоры, а также сопротивляться неуместному социальному давлению. Важным является поведение в конфликтных ситуациях, поиск выхода из них.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Ответственное принятие решений. </a:t>
            </a: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навык помогает совершать конструктивный в отношении личного поведения и социальных взаимодействий.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обладающие данными навыками отличаются от других. Понимая чувства других людей, они управляют своими эмоциональными реакциями, им легче общаться со сверстниками, они с интересом учатся, показывают более высокие результаты.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662</TotalTime>
  <Words>268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Образ успешного учителя состоит из:  профессиональной компетенции;  высокого уровня эмоционального интеллекта;  коммуникативных навыков;  внешнего вида.    </vt:lpstr>
      <vt:lpstr>Эмоциональный интеллект включает 5 компонентов:  1) самосознание  2) саморегуляция  3) мотивация  4) эмпатия  5) социальные навыки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эмоционального интеллекта</dc:title>
  <dc:creator>admin</dc:creator>
  <cp:lastModifiedBy>USER</cp:lastModifiedBy>
  <cp:revision>90</cp:revision>
  <cp:lastPrinted>2022-03-18T08:03:26Z</cp:lastPrinted>
  <dcterms:created xsi:type="dcterms:W3CDTF">2019-01-22T11:23:18Z</dcterms:created>
  <dcterms:modified xsi:type="dcterms:W3CDTF">2022-03-18T09:28:19Z</dcterms:modified>
</cp:coreProperties>
</file>