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70" r:id="rId21"/>
    <p:sldId id="272" r:id="rId22"/>
    <p:sldId id="273" r:id="rId23"/>
    <p:sldId id="274" r:id="rId24"/>
    <p:sldId id="271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-595" y="-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8344E-B52F-4C24-88E2-5241A86DA60D}" type="datetimeFigureOut">
              <a:rPr lang="ru-RU" smtClean="0"/>
              <a:pPr/>
              <a:t>21.09.2023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E11C0476-2C26-4F12-9F45-CD8D3D50E2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13978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8344E-B52F-4C24-88E2-5241A86DA60D}" type="datetimeFigureOut">
              <a:rPr lang="ru-RU" smtClean="0"/>
              <a:pPr/>
              <a:t>21.09.2023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11C0476-2C26-4F12-9F45-CD8D3D50E2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23581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8344E-B52F-4C24-88E2-5241A86DA60D}" type="datetimeFigureOut">
              <a:rPr lang="ru-RU" smtClean="0"/>
              <a:pPr/>
              <a:t>21.09.2023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11C0476-2C26-4F12-9F45-CD8D3D50E24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3616723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8344E-B52F-4C24-88E2-5241A86DA60D}" type="datetimeFigureOut">
              <a:rPr lang="ru-RU" smtClean="0"/>
              <a:pPr/>
              <a:t>21.09.2023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11C0476-2C26-4F12-9F45-CD8D3D50E2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139435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8344E-B52F-4C24-88E2-5241A86DA60D}" type="datetimeFigureOut">
              <a:rPr lang="ru-RU" smtClean="0"/>
              <a:pPr/>
              <a:t>21.09.2023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11C0476-2C26-4F12-9F45-CD8D3D50E24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210981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8344E-B52F-4C24-88E2-5241A86DA60D}" type="datetimeFigureOut">
              <a:rPr lang="ru-RU" smtClean="0"/>
              <a:pPr/>
              <a:t>21.09.2023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11C0476-2C26-4F12-9F45-CD8D3D50E2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35618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8344E-B52F-4C24-88E2-5241A86DA60D}" type="datetimeFigureOut">
              <a:rPr lang="ru-RU" smtClean="0"/>
              <a:pPr/>
              <a:t>21.09.2023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C0476-2C26-4F12-9F45-CD8D3D50E2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771968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8344E-B52F-4C24-88E2-5241A86DA60D}" type="datetimeFigureOut">
              <a:rPr lang="ru-RU" smtClean="0"/>
              <a:pPr/>
              <a:t>21.09.2023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C0476-2C26-4F12-9F45-CD8D3D50E2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6251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8344E-B52F-4C24-88E2-5241A86DA60D}" type="datetimeFigureOut">
              <a:rPr lang="ru-RU" smtClean="0"/>
              <a:pPr/>
              <a:t>21.09.2023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C0476-2C26-4F12-9F45-CD8D3D50E2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97144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8344E-B52F-4C24-88E2-5241A86DA60D}" type="datetimeFigureOut">
              <a:rPr lang="ru-RU" smtClean="0"/>
              <a:pPr/>
              <a:t>21.09.2023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11C0476-2C26-4F12-9F45-CD8D3D50E2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75772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8344E-B52F-4C24-88E2-5241A86DA60D}" type="datetimeFigureOut">
              <a:rPr lang="ru-RU" smtClean="0"/>
              <a:pPr/>
              <a:t>21.09.2023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11C0476-2C26-4F12-9F45-CD8D3D50E2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63969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8344E-B52F-4C24-88E2-5241A86DA60D}" type="datetimeFigureOut">
              <a:rPr lang="ru-RU" smtClean="0"/>
              <a:pPr/>
              <a:t>21.09.2023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11C0476-2C26-4F12-9F45-CD8D3D50E2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7237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8344E-B52F-4C24-88E2-5241A86DA60D}" type="datetimeFigureOut">
              <a:rPr lang="ru-RU" smtClean="0"/>
              <a:pPr/>
              <a:t>21.09.2023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C0476-2C26-4F12-9F45-CD8D3D50E2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9237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8344E-B52F-4C24-88E2-5241A86DA60D}" type="datetimeFigureOut">
              <a:rPr lang="ru-RU" smtClean="0"/>
              <a:pPr/>
              <a:t>21.09.2023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C0476-2C26-4F12-9F45-CD8D3D50E2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57726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8344E-B52F-4C24-88E2-5241A86DA60D}" type="datetimeFigureOut">
              <a:rPr lang="ru-RU" smtClean="0"/>
              <a:pPr/>
              <a:t>21.09.2023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C0476-2C26-4F12-9F45-CD8D3D50E2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5426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8344E-B52F-4C24-88E2-5241A86DA60D}" type="datetimeFigureOut">
              <a:rPr lang="ru-RU" smtClean="0"/>
              <a:pPr/>
              <a:t>21.09.2023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11C0476-2C26-4F12-9F45-CD8D3D50E2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51392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8344E-B52F-4C24-88E2-5241A86DA60D}" type="datetimeFigureOut">
              <a:rPr lang="ru-RU" smtClean="0"/>
              <a:pPr/>
              <a:t>21.09.2023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11C0476-2C26-4F12-9F45-CD8D3D50E2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950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15400" y="5566987"/>
            <a:ext cx="10792495" cy="669165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avatars.mds.yandex.net/i?id=ee998f3c259fec66962f03434fd889fd_l-4518481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420677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79561" y="291584"/>
            <a:ext cx="1068691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</a:rPr>
              <a:t>Неделя </a:t>
            </a:r>
            <a:r>
              <a:rPr lang="ru-RU" sz="4400" b="1" dirty="0" smtClean="0">
                <a:solidFill>
                  <a:srgbClr val="FF0000"/>
                </a:solidFill>
              </a:rPr>
              <a:t>естественно-математического цикла.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75762" y="1622738"/>
            <a:ext cx="44947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3600" b="1" dirty="0">
              <a:solidFill>
                <a:srgbClr val="525129"/>
              </a:solidFill>
            </a:endParaRPr>
          </a:p>
          <a:p>
            <a:pPr>
              <a:defRPr/>
            </a:pPr>
            <a:r>
              <a:rPr lang="ru-RU" sz="2000" b="1" dirty="0" smtClean="0">
                <a:solidFill>
                  <a:srgbClr val="525129"/>
                </a:solidFill>
              </a:rPr>
              <a:t>1 </a:t>
            </a:r>
            <a:r>
              <a:rPr lang="ru-RU" sz="2000" b="1" dirty="0">
                <a:solidFill>
                  <a:srgbClr val="525129"/>
                </a:solidFill>
              </a:rPr>
              <a:t>Выставка литературы</a:t>
            </a:r>
          </a:p>
          <a:p>
            <a:pPr>
              <a:defRPr/>
            </a:pPr>
            <a:r>
              <a:rPr lang="ru-RU" sz="2000" b="1" dirty="0">
                <a:solidFill>
                  <a:srgbClr val="525129"/>
                </a:solidFill>
              </a:rPr>
              <a:t>2.Конкурс газет</a:t>
            </a:r>
          </a:p>
          <a:p>
            <a:pPr>
              <a:defRPr/>
            </a:pPr>
            <a:r>
              <a:rPr lang="ru-RU" sz="2000" b="1" dirty="0">
                <a:solidFill>
                  <a:srgbClr val="525129"/>
                </a:solidFill>
              </a:rPr>
              <a:t>3.Творческие отчеты</a:t>
            </a:r>
          </a:p>
          <a:p>
            <a:pPr>
              <a:defRPr/>
            </a:pPr>
            <a:r>
              <a:rPr lang="ru-RU" sz="2000" b="1" dirty="0">
                <a:solidFill>
                  <a:srgbClr val="525129"/>
                </a:solidFill>
              </a:rPr>
              <a:t>4.День рождения линейки</a:t>
            </a:r>
          </a:p>
          <a:p>
            <a:pPr>
              <a:defRPr/>
            </a:pPr>
            <a:r>
              <a:rPr lang="ru-RU" sz="2000" b="1" dirty="0" smtClean="0">
                <a:solidFill>
                  <a:srgbClr val="525129"/>
                </a:solidFill>
              </a:rPr>
              <a:t>5.Викторина(по биологии)</a:t>
            </a:r>
            <a:endParaRPr lang="ru-RU" sz="2000" b="1" dirty="0">
              <a:solidFill>
                <a:srgbClr val="525129"/>
              </a:solidFill>
            </a:endParaRPr>
          </a:p>
          <a:p>
            <a:pPr>
              <a:defRPr/>
            </a:pPr>
            <a:r>
              <a:rPr lang="ru-RU" sz="2000" b="1" dirty="0" smtClean="0">
                <a:solidFill>
                  <a:srgbClr val="525129"/>
                </a:solidFill>
              </a:rPr>
              <a:t>6</a:t>
            </a:r>
            <a:r>
              <a:rPr lang="ru-RU" sz="2000" b="1" dirty="0">
                <a:solidFill>
                  <a:srgbClr val="525129"/>
                </a:solidFill>
              </a:rPr>
              <a:t>. Математические пятиминутки</a:t>
            </a:r>
          </a:p>
          <a:p>
            <a:pPr algn="ctr">
              <a:defRPr/>
            </a:pPr>
            <a:endParaRPr lang="ru-RU" sz="36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F9F88C22-A010-5CC8-4D76-FE5FB7B5C0D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8688" r="13310"/>
          <a:stretch/>
        </p:blipFill>
        <p:spPr>
          <a:xfrm>
            <a:off x="744297" y="4237149"/>
            <a:ext cx="3801803" cy="274161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FAD3207-B6D2-9240-AC82-B42F984E44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479" r="34583"/>
          <a:stretch/>
        </p:blipFill>
        <p:spPr>
          <a:xfrm>
            <a:off x="8104823" y="1738134"/>
            <a:ext cx="3833891" cy="409193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087F8D18-34D7-EF99-B4D9-339FB3FF3E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5524" y="1790254"/>
            <a:ext cx="3159223" cy="421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528809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27290" y="178485"/>
            <a:ext cx="925991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525129"/>
                </a:solidFill>
              </a:rPr>
              <a:t>                  </a:t>
            </a:r>
          </a:p>
          <a:p>
            <a:endParaRPr lang="ru-RU" b="1" dirty="0">
              <a:solidFill>
                <a:srgbClr val="525129"/>
              </a:solidFill>
            </a:endParaRPr>
          </a:p>
          <a:p>
            <a:pPr algn="ctr"/>
            <a:r>
              <a:rPr lang="ru-RU" b="1" dirty="0" smtClean="0">
                <a:solidFill>
                  <a:srgbClr val="525129"/>
                </a:solidFill>
              </a:rPr>
              <a:t>                                  </a:t>
            </a:r>
            <a:r>
              <a:rPr lang="ru-RU" sz="3200" b="1" i="1" dirty="0" smtClean="0">
                <a:solidFill>
                  <a:schemeClr val="accent6"/>
                </a:solidFill>
              </a:rPr>
              <a:t>Проектно- </a:t>
            </a:r>
            <a:r>
              <a:rPr lang="ru-RU" sz="3200" b="1" i="1" dirty="0">
                <a:solidFill>
                  <a:schemeClr val="accent6"/>
                </a:solidFill>
              </a:rPr>
              <a:t>исследовательская  и </a:t>
            </a:r>
            <a:r>
              <a:rPr lang="ru-RU" sz="3200" b="1" i="1" dirty="0" smtClean="0">
                <a:solidFill>
                  <a:schemeClr val="accent6"/>
                </a:solidFill>
              </a:rPr>
              <a:t>                     конкурсная  </a:t>
            </a:r>
            <a:r>
              <a:rPr lang="ru-RU" sz="3200" b="1" i="1" dirty="0">
                <a:solidFill>
                  <a:schemeClr val="accent6"/>
                </a:solidFill>
              </a:rPr>
              <a:t>деятельность</a:t>
            </a:r>
            <a:r>
              <a:rPr lang="ru-RU" sz="3200" b="1" i="1" dirty="0" smtClean="0">
                <a:solidFill>
                  <a:schemeClr val="accent6"/>
                </a:solidFill>
              </a:rPr>
              <a:t>. </a:t>
            </a:r>
            <a:endParaRPr lang="ru-RU" sz="3200" i="1" dirty="0">
              <a:solidFill>
                <a:schemeClr val="accent6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5348F90-4A79-D3BF-1B4E-56B9DAD1ACD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-32440" t="-574" r="32440" b="574"/>
          <a:stretch/>
        </p:blipFill>
        <p:spPr>
          <a:xfrm>
            <a:off x="-1571224" y="178486"/>
            <a:ext cx="5114417" cy="279734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28A96CE-479B-1E94-B8C9-258664241A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t="1949" r="29067" b="-1949"/>
          <a:stretch/>
        </p:blipFill>
        <p:spPr>
          <a:xfrm>
            <a:off x="0" y="2975828"/>
            <a:ext cx="3543194" cy="252452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FE4B980-2253-4CB1-0F27-B5B4B877B14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39437" r="39437"/>
          <a:stretch/>
        </p:blipFill>
        <p:spPr>
          <a:xfrm>
            <a:off x="6063376" y="1714451"/>
            <a:ext cx="6004354" cy="337744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863662" y="1809701"/>
            <a:ext cx="449472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Успешно защитили проекты учащиеся </a:t>
            </a:r>
            <a:r>
              <a:rPr lang="ru-RU" dirty="0" smtClean="0"/>
              <a:t> :</a:t>
            </a:r>
            <a:endParaRPr lang="ru-RU" dirty="0"/>
          </a:p>
          <a:p>
            <a:r>
              <a:rPr lang="ru-RU" dirty="0" smtClean="0"/>
              <a:t>•</a:t>
            </a:r>
            <a:r>
              <a:rPr lang="ru-RU" dirty="0" err="1" smtClean="0"/>
              <a:t>Гиголаева</a:t>
            </a:r>
            <a:r>
              <a:rPr lang="ru-RU" dirty="0" smtClean="0"/>
              <a:t> </a:t>
            </a:r>
            <a:r>
              <a:rPr lang="ru-RU" dirty="0" err="1" smtClean="0"/>
              <a:t>Елизовета</a:t>
            </a:r>
            <a:r>
              <a:rPr lang="ru-RU" dirty="0" smtClean="0"/>
              <a:t> 7 класс «Лист Мебиуса» ( </a:t>
            </a:r>
            <a:r>
              <a:rPr lang="ru-RU" dirty="0">
                <a:solidFill>
                  <a:srgbClr val="0070C0"/>
                </a:solidFill>
              </a:rPr>
              <a:t>учитель </a:t>
            </a:r>
            <a:r>
              <a:rPr lang="ru-RU" dirty="0" err="1" smtClean="0">
                <a:solidFill>
                  <a:srgbClr val="0070C0"/>
                </a:solidFill>
              </a:rPr>
              <a:t>Багиаева</a:t>
            </a:r>
            <a:r>
              <a:rPr lang="ru-RU" dirty="0" smtClean="0">
                <a:solidFill>
                  <a:srgbClr val="0070C0"/>
                </a:solidFill>
              </a:rPr>
              <a:t> С.Ф.)</a:t>
            </a:r>
            <a:endParaRPr lang="ru-RU" dirty="0"/>
          </a:p>
          <a:p>
            <a:r>
              <a:rPr lang="ru-RU" dirty="0"/>
              <a:t>• </a:t>
            </a:r>
            <a:r>
              <a:rPr lang="ru-RU" dirty="0" smtClean="0"/>
              <a:t> </a:t>
            </a:r>
            <a:r>
              <a:rPr lang="ru-RU" dirty="0" err="1" smtClean="0"/>
              <a:t>Канукова</a:t>
            </a:r>
            <a:r>
              <a:rPr lang="ru-RU" dirty="0" smtClean="0"/>
              <a:t> Ангелина 9 класс «</a:t>
            </a:r>
            <a:r>
              <a:rPr lang="ru-RU" dirty="0"/>
              <a:t>Почему нельзя делить на пустоту?» и другие проблемы числа 0</a:t>
            </a:r>
            <a:r>
              <a:rPr lang="ru-RU" dirty="0" smtClean="0"/>
              <a:t>.(</a:t>
            </a:r>
            <a:r>
              <a:rPr lang="ru-RU" dirty="0">
                <a:solidFill>
                  <a:srgbClr val="0070C0"/>
                </a:solidFill>
              </a:rPr>
              <a:t>учитель </a:t>
            </a:r>
            <a:r>
              <a:rPr lang="ru-RU" dirty="0" err="1">
                <a:solidFill>
                  <a:srgbClr val="0070C0"/>
                </a:solidFill>
              </a:rPr>
              <a:t>Багиаева</a:t>
            </a:r>
            <a:r>
              <a:rPr lang="ru-RU" dirty="0">
                <a:solidFill>
                  <a:srgbClr val="0070C0"/>
                </a:solidFill>
              </a:rPr>
              <a:t> С.Ф.)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1026" name="Picture 2" descr="https://avatars.mds.yandex.net/i?id=c41bc0346a7d5184e18d71d9fb260712_l-9181163-images-thumbs&amp;n=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872928">
            <a:off x="1810596" y="4714371"/>
            <a:ext cx="2410492" cy="1684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klike.net/uploads/posts/2020-06/1593061275_1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40950">
            <a:off x="7477041" y="4263294"/>
            <a:ext cx="1694715" cy="2145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avatars.mds.yandex.net/i?id=d4a7c07b6b3c066269c6be0fff0e81ea_l-4577047-images-thumbs&amp;n=1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1632" y="4238088"/>
            <a:ext cx="1045878" cy="2199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887372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703001" y="536059"/>
            <a:ext cx="514916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>
                <a:solidFill>
                  <a:srgbClr val="FF0000"/>
                </a:solidFill>
              </a:rPr>
              <a:t>Результаты </a:t>
            </a:r>
            <a:r>
              <a:rPr lang="ru-RU" sz="3200" b="1" i="1" dirty="0" smtClean="0">
                <a:solidFill>
                  <a:srgbClr val="FF0000"/>
                </a:solidFill>
              </a:rPr>
              <a:t>экзаменов</a:t>
            </a:r>
          </a:p>
          <a:p>
            <a:r>
              <a:rPr lang="ru-RU" sz="3200" i="1" dirty="0" smtClean="0"/>
              <a:t>Математика </a:t>
            </a:r>
            <a:r>
              <a:rPr lang="ru-RU" sz="3200" dirty="0"/>
              <a:t>(профиль)</a:t>
            </a:r>
          </a:p>
          <a:p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03001" y="1416678"/>
            <a:ext cx="543267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 11 класс</a:t>
            </a:r>
            <a:endParaRPr lang="ru-RU" sz="1400" dirty="0" smtClean="0">
              <a:latin typeface="Arial" panose="020B0604020202020204" pitchFamily="34" charset="0"/>
            </a:endParaRPr>
          </a:p>
          <a:p>
            <a:pPr algn="ctr"/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1026" name="Рисунок 1" descr="http://im1-tub-ru.yandex.net/i?id=28283ee00d1d089ce47b4bacddda897f-141-144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879" y="0"/>
            <a:ext cx="3369967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41488741"/>
              </p:ext>
            </p:extLst>
          </p:nvPr>
        </p:nvGraphicFramePr>
        <p:xfrm>
          <a:off x="3966694" y="1992256"/>
          <a:ext cx="7534139" cy="47691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98380"/>
                <a:gridCol w="989881"/>
                <a:gridCol w="1089702"/>
                <a:gridCol w="930142"/>
                <a:gridCol w="956607"/>
                <a:gridCol w="850739"/>
                <a:gridCol w="956607"/>
                <a:gridCol w="862081"/>
              </a:tblGrid>
              <a:tr h="12840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effectLst/>
                        </a:rPr>
                        <a:t>год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257" marR="6325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Всего сдавали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257" marR="6325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Преодолели порог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27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257" marR="6325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Мин.балл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257" marR="6325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Макс. балл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257" marR="6325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Средний балл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257" marR="6325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Средний балл по городу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257" marR="6325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Средний балл по региону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257" marR="63257" marT="0" marB="0" anchor="ctr"/>
                </a:tc>
              </a:tr>
              <a:tr h="3668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2017-2018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257" marR="6325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257" marR="6325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257" marR="6325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257" marR="6325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257" marR="6325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46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257" marR="6325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46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257" marR="6325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41,9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257" marR="63257" marT="0" marB="0"/>
                </a:tc>
              </a:tr>
              <a:tr h="3668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2018-2019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257" marR="6325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257" marR="6325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257" marR="6325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257" marR="6325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257" marR="6325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257" marR="6325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56,9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257" marR="6325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40,8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257" marR="63257" marT="0" marB="0"/>
                </a:tc>
              </a:tr>
              <a:tr h="3668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2020-2021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257" marR="6325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257" marR="6325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257" marR="6325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14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257" marR="6325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257" marR="6325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257" marR="6325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257" marR="6325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257" marR="63257" marT="0" marB="0"/>
                </a:tc>
              </a:tr>
              <a:tr h="3668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2021-2022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257" marR="6325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257" marR="6325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257" marR="6325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257" marR="6325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257" marR="6325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257" marR="6325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257" marR="6325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257" marR="63257" marT="0" marB="0"/>
                </a:tc>
              </a:tr>
              <a:tr h="3668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2022-2023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257" marR="6325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257" marR="6325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257" marR="6325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257" marR="6325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46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257" marR="6325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44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257" marR="6325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257" marR="6325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57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257" marR="63257" marT="0" marB="0"/>
                </a:tc>
              </a:tr>
              <a:tr h="1834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257" marR="6325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257" marR="6325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257" marR="6325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257" marR="6325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257" marR="6325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257" marR="6325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257" marR="6325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257" marR="63257" marT="0" marB="0"/>
                </a:tc>
              </a:tr>
              <a:tr h="1467430">
                <a:tc grid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Доля участников не достигших минимального балла в 2023 году -0%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Доля участников получивших от 72 балла составила-0%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257" marR="6325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41668" y="383790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144139302"/>
              </p:ext>
            </p:extLst>
          </p:nvPr>
        </p:nvGraphicFramePr>
        <p:xfrm>
          <a:off x="141669" y="3837904"/>
          <a:ext cx="3799266" cy="2756079"/>
        </p:xfrm>
        <a:graphic>
          <a:graphicData uri="http://schemas.openxmlformats.org/presentationml/2006/ole">
            <p:oleObj spid="_x0000_s1035" name="Диаграмма" r:id="rId4" imgW="3931839" imgH="2308824" progId="MSGraph.Chart.8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235133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91202990"/>
              </p:ext>
            </p:extLst>
          </p:nvPr>
        </p:nvGraphicFramePr>
        <p:xfrm>
          <a:off x="2460811" y="1990163"/>
          <a:ext cx="8579223" cy="46257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05215"/>
                <a:gridCol w="1249748"/>
                <a:gridCol w="1343196"/>
                <a:gridCol w="1137612"/>
                <a:gridCol w="1012475"/>
                <a:gridCol w="1084794"/>
                <a:gridCol w="943406"/>
                <a:gridCol w="902777"/>
              </a:tblGrid>
              <a:tr h="19047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год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Всего сдавали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Преодолели порог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Мин.балл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Макс. Балл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Средний балл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Средний балл по городу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Средний балл по региону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442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2017-2018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50,3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47,3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442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2018-2019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442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2020-2021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442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2021-2022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442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2022-2023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53,5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51,3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694113" y="27971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509843" y="324922"/>
            <a:ext cx="20425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/>
              <a:t>Биология</a:t>
            </a:r>
            <a:endParaRPr lang="ru-RU" sz="3200" b="1" i="1" dirty="0"/>
          </a:p>
        </p:txBody>
      </p:sp>
    </p:spTree>
    <p:extLst>
      <p:ext uri="{BB962C8B-B14F-4D97-AF65-F5344CB8AC3E}">
        <p14:creationId xmlns:p14="http://schemas.microsoft.com/office/powerpoint/2010/main" xmlns="" val="5872315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30060" y="621784"/>
            <a:ext cx="15039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/>
              <a:t>Химия</a:t>
            </a:r>
            <a:endParaRPr lang="ru-RU" sz="3200" b="1" i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19103047"/>
              </p:ext>
            </p:extLst>
          </p:nvPr>
        </p:nvGraphicFramePr>
        <p:xfrm>
          <a:off x="1667434" y="1438837"/>
          <a:ext cx="9197790" cy="4504762"/>
        </p:xfrm>
        <a:graphic>
          <a:graphicData uri="http://schemas.openxmlformats.org/drawingml/2006/table">
            <a:tbl>
              <a:tblPr firstRow="1" firstCol="1" bandRow="1"/>
              <a:tblGrid>
                <a:gridCol w="963512"/>
                <a:gridCol w="1328531"/>
                <a:gridCol w="1435685"/>
                <a:gridCol w="1215279"/>
                <a:gridCol w="1075892"/>
                <a:gridCol w="1158653"/>
                <a:gridCol w="1052370"/>
                <a:gridCol w="967868"/>
              </a:tblGrid>
              <a:tr h="17326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год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 сдавали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Преодолели порог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Мин.балл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Макс. Балл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Средний балл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Средний балл по городу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Средний балл по региону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6930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2018-2019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56,3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50,2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30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2020-2021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30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2021-2022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30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2022-2023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844653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51071652"/>
              </p:ext>
            </p:extLst>
          </p:nvPr>
        </p:nvGraphicFramePr>
        <p:xfrm>
          <a:off x="2918012" y="1788457"/>
          <a:ext cx="6750423" cy="1901328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825934"/>
                <a:gridCol w="1824004"/>
                <a:gridCol w="1003042"/>
                <a:gridCol w="2097443"/>
              </a:tblGrid>
              <a:tr h="864240">
                <a:tc>
                  <a:txBody>
                    <a:bodyPr/>
                    <a:lstStyle/>
                    <a:p>
                      <a:pPr indent="449580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Предмет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ФИО учащегося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Кол-во баллов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ФИО     учителя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185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Биология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Дзусов Б.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82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Бекоева А.К.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18544">
                <a:tc>
                  <a:txBody>
                    <a:bodyPr/>
                    <a:lstStyle/>
                    <a:p>
                      <a:pPr indent="449580"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ИКТ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Бестаев А.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80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Течиев</a:t>
                      </a:r>
                      <a:r>
                        <a:rPr lang="ru-RU" sz="1200" dirty="0">
                          <a:effectLst/>
                        </a:rPr>
                        <a:t> В.В.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462431" y="511910"/>
            <a:ext cx="8724953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Выпускники, набравшие от 80 до 89 баллов: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r>
              <a:rPr kumimoji="0" lang="ru-RU" sz="16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Доля участников получивших от 80 балла в 2023 году составила 36% (5 из 14),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r>
              <a:rPr kumimoji="0" lang="ru-RU" sz="16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от 70 баллов 28%( 4из 14)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r>
              <a:rPr kumimoji="0" lang="ru-RU" sz="16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Доля не достигших минимального балла - 14%( 2 из 14) 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05868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03233377"/>
              </p:ext>
            </p:extLst>
          </p:nvPr>
        </p:nvGraphicFramePr>
        <p:xfrm>
          <a:off x="2568386" y="1385051"/>
          <a:ext cx="8485095" cy="46526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6560"/>
                <a:gridCol w="1509683"/>
                <a:gridCol w="846514"/>
                <a:gridCol w="856425"/>
                <a:gridCol w="482308"/>
                <a:gridCol w="498822"/>
                <a:gridCol w="498822"/>
                <a:gridCol w="457529"/>
                <a:gridCol w="855597"/>
                <a:gridCol w="667300"/>
                <a:gridCol w="701987"/>
                <a:gridCol w="713548"/>
              </a:tblGrid>
              <a:tr h="2735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684" marR="58684" marT="0" marB="0"/>
                </a:tc>
                <a:tc gridSpan="1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ОГЭ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684" marR="5868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723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684" marR="58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предмет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684" marR="58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Кол-во сдавших экзамен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684" marR="58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Кол-во успешно сдавших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684" marR="58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«5»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684" marR="58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«4»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684" marR="58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«3»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684" marR="58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«2»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684" marR="58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Средн балл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684" marR="58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Сред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оцен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684" marR="58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% усп-ти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684" marR="58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% кач-ва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684" marR="58684" marT="0" marB="0"/>
                </a:tc>
              </a:tr>
              <a:tr h="543134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684" marR="5868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Математика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684" marR="58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684" marR="58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684" marR="58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684" marR="58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684" marR="58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684" marR="58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684" marR="58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684" marR="58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3,74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684" marR="58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684" marR="58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77%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684" marR="58684" marT="0" marB="0"/>
                </a:tc>
              </a:tr>
              <a:tr h="492441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684" marR="5868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Физика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684" marR="58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684" marR="58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684" marR="58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684" marR="58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684" marR="58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684" marR="58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684" marR="58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684" marR="58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684" marR="58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684" marR="58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684" marR="58684" marT="0" marB="0"/>
                </a:tc>
              </a:tr>
              <a:tr h="492441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684" marR="5868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География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684" marR="58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684" marR="58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684" marR="58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684" marR="58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684" marR="58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684" marR="58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684" marR="58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684" marR="58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684" marR="58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684" marR="58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50%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684" marR="58684" marT="0" marB="0"/>
                </a:tc>
              </a:tr>
              <a:tr h="492441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684" marR="5868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Биология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684" marR="58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684" marR="58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684" marR="58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684" marR="58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684" marR="58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684" marR="58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684" marR="58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684" marR="58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684" marR="58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684" marR="58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43%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684" marR="58684" marT="0" marB="0"/>
                </a:tc>
              </a:tr>
              <a:tr h="543134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684" marR="5868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Химия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684" marR="58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684" marR="58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684" marR="58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684" marR="58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684" marR="58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684" marR="58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684" marR="58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684" marR="58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684" marR="58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684" marR="58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100%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684" marR="58684" marT="0" marB="0"/>
                </a:tc>
              </a:tr>
              <a:tr h="543134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684" marR="5868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Информатика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684" marR="58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684" marR="58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684" marR="58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684" marR="58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9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684" marR="58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684" marR="58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684" marR="58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684" marR="58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684" marR="58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684" marR="58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64%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684" marR="58684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9273661" y="2098868"/>
            <a:ext cx="667455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68657" y="782122"/>
            <a:ext cx="29054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Результаты ОГЭ-2023года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xmlns="" val="33895621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48922857"/>
              </p:ext>
            </p:extLst>
          </p:nvPr>
        </p:nvGraphicFramePr>
        <p:xfrm>
          <a:off x="2017060" y="1334788"/>
          <a:ext cx="9063316" cy="34389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55629"/>
                <a:gridCol w="1405165"/>
                <a:gridCol w="1617697"/>
                <a:gridCol w="1120620"/>
                <a:gridCol w="1001181"/>
                <a:gridCol w="687654"/>
                <a:gridCol w="1009962"/>
                <a:gridCol w="1165408"/>
              </a:tblGrid>
              <a:tr h="10504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Учебный год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предмет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учитель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% </a:t>
                      </a:r>
                      <a:r>
                        <a:rPr lang="ru-RU" sz="1200" dirty="0" err="1">
                          <a:effectLst/>
                        </a:rPr>
                        <a:t>усп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% кач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Средний балл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Средний балл по городу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Средний балл по РСО-А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42564">
                <a:tc grid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50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2017-2018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Математика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Гутнова А.А.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3.9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201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2018-2018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Математика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Багиаева С.Ф.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201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2020-2021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Математика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Гутнова А.А.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3,58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201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2021-2022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Математика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Гутнова А.А.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201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2022-2023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Математика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Багиаева С.Ф.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3,74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3,83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797207" y="2001679"/>
            <a:ext cx="11438311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67200" y="41146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u="sng" dirty="0">
                <a:latin typeface="Arial" panose="020B0604020202020204" pitchFamily="34" charset="0"/>
                <a:ea typeface="Times New Roman" panose="02020603050405020304" pitchFamily="18" charset="0"/>
              </a:rPr>
              <a:t>Сравнительные результаты ОГЭ по математике и русскому языку за последние пять лет с учетом среднего балла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464733" y="5123189"/>
            <a:ext cx="8803901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 данным таблицы наблюдается повышение  качества знаний учащихся по русскому языку по сравнению с предыдущим годом. При этом на протяжении последних лет средняя оценка по школе остается стабильно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-«4».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 математике наблюдается незначительная положительная динамика в качестве знаний учащихся. </a:t>
            </a:r>
          </a:p>
        </p:txBody>
      </p:sp>
    </p:spTree>
    <p:extLst>
      <p:ext uri="{BB962C8B-B14F-4D97-AF65-F5344CB8AC3E}">
        <p14:creationId xmlns:p14="http://schemas.microsoft.com/office/powerpoint/2010/main" xmlns="" val="5779842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30363" y="119748"/>
            <a:ext cx="84145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Сравнительные результаты ОГЭ по предметам по выбору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79595935"/>
              </p:ext>
            </p:extLst>
          </p:nvPr>
        </p:nvGraphicFramePr>
        <p:xfrm>
          <a:off x="309093" y="762790"/>
          <a:ext cx="11333407" cy="4526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51680"/>
                <a:gridCol w="2403796"/>
                <a:gridCol w="2201334"/>
                <a:gridCol w="1183173"/>
                <a:gridCol w="1488619"/>
                <a:gridCol w="1489794"/>
                <a:gridCol w="1615011"/>
              </a:tblGrid>
              <a:tr h="34632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год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72" marR="3797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предмет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72" marR="3797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учитель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72" marR="3797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всего сдавало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72" marR="3797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средняя оценка по ОО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72" marR="3797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средняя оценка по городу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72" marR="3797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средняя оценка по РСО-А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72" marR="37972" marT="0" marB="0"/>
                </a:tc>
              </a:tr>
              <a:tr h="101010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72" marR="3797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72" marR="3797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72" marR="3797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72" marR="37972" marT="0" marB="0"/>
                </a:tc>
              </a:tr>
              <a:tr h="20202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2018-2019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72" marR="3797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биология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72" marR="3797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Бекоева А.К.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72" marR="3797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72" marR="3797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 (3.6)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72" marR="3797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3,8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72" marR="3797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3,9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72" marR="37972" marT="0" marB="0"/>
                </a:tc>
              </a:tr>
              <a:tr h="20202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2021-2022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72" marR="3797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биология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72" marR="3797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Бекоева А.К.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72" marR="3797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72" marR="3797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72" marR="3797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72" marR="3797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72" marR="37972" marT="0" marB="0"/>
                </a:tc>
              </a:tr>
              <a:tr h="20202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2022-2023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72" marR="3797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биология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72" marR="3797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Дзугаева З.Б.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72" marR="3797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72" marR="3797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72" marR="3797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72" marR="3797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3,7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72" marR="37972" marT="0" marB="0"/>
                </a:tc>
              </a:tr>
              <a:tr h="202021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72" marR="3797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72" marR="3797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72" marR="3797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72" marR="37972" marT="0" marB="0"/>
                </a:tc>
              </a:tr>
              <a:tr h="20202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2018-2019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72" marR="3797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химия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72" marR="3797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Дзугаева З.Б.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72" marR="3797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72" marR="3797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4.25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72" marR="3797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4,4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72" marR="3797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4,3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72" marR="37972" marT="0" marB="0"/>
                </a:tc>
              </a:tr>
              <a:tr h="20202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2021-2022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72" marR="3797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химия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72" marR="3797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Дзугаева З.Б.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72" marR="3797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72" marR="3797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72" marR="3797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72" marR="3797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72" marR="37972" marT="0" marB="0"/>
                </a:tc>
              </a:tr>
              <a:tr h="20202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2022-2023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72" marR="3797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химия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72" marR="3797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Дзугаева З.Б.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72" marR="3797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72" marR="3797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72" marR="3797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72" marR="3797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4,006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72" marR="37972" marT="0" marB="0"/>
                </a:tc>
              </a:tr>
              <a:tr h="202021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72" marR="3797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72" marR="3797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72" marR="3797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72" marR="37972" marT="0" marB="0"/>
                </a:tc>
              </a:tr>
              <a:tr h="20202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2018-2019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72" marR="3797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физика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72" marR="3797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ГаздановаМ.М.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72" marR="3797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72" marR="3797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 (3.57)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72" marR="3797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3,8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72" marR="3797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3,8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72" marR="37972" marT="0" marB="0"/>
                </a:tc>
              </a:tr>
              <a:tr h="20202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2021-2022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72" marR="3797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физика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72" marR="3797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ГаздановаМ.М.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72" marR="3797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72" marR="3797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72" marR="3797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72" marR="3797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72" marR="37972" marT="0" marB="0"/>
                </a:tc>
              </a:tr>
              <a:tr h="20202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2022-2023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72" marR="3797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72" marR="3797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72" marR="3797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72" marR="3797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72" marR="3797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72" marR="3797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3,33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72" marR="37972" marT="0" marB="0"/>
                </a:tc>
              </a:tr>
              <a:tr h="202021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72" marR="3797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72" marR="3797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72" marR="3797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72" marR="37972" marT="0" marB="0"/>
                </a:tc>
              </a:tr>
              <a:tr h="20202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2018-2019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72" marR="3797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география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72" marR="3797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Дзгоева Б.Б.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72" marR="3797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72" marR="3797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 (3.56)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72" marR="3797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3,7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72" marR="3797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3,7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72" marR="37972" marT="0" marB="0"/>
                </a:tc>
              </a:tr>
              <a:tr h="20202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2021-2022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72" marR="3797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география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72" marR="3797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Гобаев Х.Р.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72" marR="3797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72" marR="3797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72" marR="3797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72" marR="3797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72" marR="37972" marT="0" marB="0"/>
                </a:tc>
              </a:tr>
              <a:tr h="20202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2022-2023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72" marR="3797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география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72" marR="3797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Гобаев Х.Р.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72" marR="3797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72" marR="3797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72" marR="3797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72" marR="3797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4,25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72" marR="37972" marT="0" marB="0"/>
                </a:tc>
              </a:tr>
              <a:tr h="202021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72" marR="3797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72" marR="3797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72" marR="3797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72" marR="37972" marT="0" marB="0"/>
                </a:tc>
              </a:tr>
              <a:tr h="20202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2018-2019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72" marR="3797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информатика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72" marR="3797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72" marR="3797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72" marR="3797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72" marR="3797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72" marR="3797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72" marR="37972" marT="0" marB="0"/>
                </a:tc>
              </a:tr>
              <a:tr h="20202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2021-2022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72" marR="3797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информатика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72" marR="3797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Течиев В.В.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72" marR="3797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72" marR="3797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72" marR="3797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72" marR="3797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72" marR="37972" marT="0" marB="0"/>
                </a:tc>
              </a:tr>
              <a:tr h="20202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2022-2023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72" marR="3797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информатика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72" marR="3797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Течиев В.В.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72" marR="3797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72" marR="3797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72" marR="3797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72" marR="3797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3,76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72" marR="37972" marT="0" marB="0"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47730" y="4904552"/>
            <a:ext cx="116553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данным таблицы изменения среднего балла предметов по выбору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разновекторны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Так по химии, географии и английскому языку демонстрируется небольшая положительная динамика, а по биологии, истории, обществознанию наблюдается стабильность.  Средний балл по школе по предметам ИКТ, биология, физика, история выше либо равен среднему баллу по городу и РСО-А. Обучающиеся как правило поздно определяются с выбором предмета, что не позволяет в должной степени подготовиться к ГИА.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25605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8035" y="940157"/>
            <a:ext cx="11165984" cy="6695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  <a:spcBef>
                <a:spcPts val="1135"/>
              </a:spcBef>
              <a:spcAft>
                <a:spcPts val="285"/>
              </a:spcAft>
            </a:pPr>
            <a:r>
              <a:rPr lang="ru-RU" sz="1100" b="1" cap="all" spc="-1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extBookC"/>
                <a:ea typeface="Calibri" panose="020F0502020204030204" pitchFamily="34" charset="0"/>
                <a:cs typeface="TextBookC"/>
              </a:rPr>
              <a:t> </a:t>
            </a:r>
            <a:r>
              <a:rPr lang="ru-RU" sz="2400" b="1" i="1" cap="all" spc="-10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extBookC"/>
              </a:rPr>
              <a:t>выводы</a:t>
            </a:r>
            <a:endParaRPr lang="ru-RU" sz="2400" b="1" i="1" cap="all" spc="-10" dirty="0">
              <a:solidFill>
                <a:srgbClr val="FF0000"/>
              </a:solidFill>
              <a:uFill>
                <a:solidFill>
                  <a:srgbClr val="000000"/>
                </a:solidFill>
              </a:uFill>
              <a:latin typeface="TextBookC"/>
              <a:ea typeface="Calibri" panose="020F0502020204030204" pitchFamily="34" charset="0"/>
              <a:cs typeface="TextBookC"/>
            </a:endParaRPr>
          </a:p>
          <a:p>
            <a:pPr algn="just">
              <a:lnSpc>
                <a:spcPts val="1100"/>
              </a:lnSpc>
              <a:spcBef>
                <a:spcPts val="565"/>
              </a:spcBef>
              <a:spcAft>
                <a:spcPts val="0"/>
              </a:spcAft>
            </a:pPr>
            <a:r>
              <a:rPr lang="ru-RU" spc="-1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extBookC"/>
              </a:rPr>
              <a:t>По результатам сдачи ГИА в </a:t>
            </a:r>
            <a:r>
              <a:rPr lang="ru-RU" spc="-1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CenturySchlbkCyr"/>
              </a:rPr>
              <a:t>2023</a:t>
            </a:r>
            <a:r>
              <a:rPr lang="ru-RU" spc="-1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extBookC"/>
              </a:rPr>
              <a:t> году:</a:t>
            </a:r>
            <a:endParaRPr lang="ru-RU" sz="1100" spc="-1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extBookC"/>
              <a:ea typeface="Calibri" panose="020F0502020204030204" pitchFamily="34" charset="0"/>
              <a:cs typeface="TextBookC"/>
            </a:endParaRPr>
          </a:p>
          <a:p>
            <a:pPr marL="342900" lvl="0" indent="-342900" algn="just">
              <a:lnSpc>
                <a:spcPts val="11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pc="-1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extBookC"/>
              </a:rPr>
              <a:t>средние баллы по </a:t>
            </a:r>
            <a:r>
              <a:rPr lang="ru-RU" spc="-1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CenturySchlbkCyr"/>
              </a:rPr>
              <a:t>русскому языку и математике невысокие из-за большого количества учеников, которые сдали экзамен ниже среднего</a:t>
            </a:r>
            <a:r>
              <a:rPr lang="ru-RU" spc="-1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extBookC"/>
              </a:rPr>
              <a:t>;</a:t>
            </a:r>
            <a:endParaRPr lang="ru-RU" sz="1100" spc="-1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extBookC"/>
              <a:ea typeface="Calibri" panose="020F0502020204030204" pitchFamily="34" charset="0"/>
              <a:cs typeface="TextBookC"/>
            </a:endParaRPr>
          </a:p>
          <a:p>
            <a:pPr marL="342900" lvl="0" indent="-342900" algn="just">
              <a:lnSpc>
                <a:spcPts val="1100"/>
              </a:lnSpc>
              <a:spcBef>
                <a:spcPts val="285"/>
              </a:spcBef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pc="-1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CenturySchlbkCyr"/>
              </a:rPr>
              <a:t>низкий процент выпускников, которые получили высокие баллы, обусловлен общим уровнем знаний учеников, который в основном соответствует годовым отметкам</a:t>
            </a:r>
            <a:r>
              <a:rPr lang="ru-RU" spc="-1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extBookC"/>
              </a:rPr>
              <a:t>.</a:t>
            </a:r>
            <a:endParaRPr lang="ru-RU" sz="1100" spc="-1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extBookC"/>
              <a:ea typeface="Calibri" panose="020F0502020204030204" pitchFamily="34" charset="0"/>
              <a:cs typeface="TextBookC"/>
            </a:endParaRPr>
          </a:p>
          <a:p>
            <a:pPr algn="ctr">
              <a:lnSpc>
                <a:spcPts val="1500"/>
              </a:lnSpc>
              <a:spcBef>
                <a:spcPts val="1135"/>
              </a:spcBef>
              <a:spcAft>
                <a:spcPts val="285"/>
              </a:spcAft>
            </a:pPr>
            <a:r>
              <a:rPr lang="ru-RU" sz="2000" b="1" i="1" cap="all" spc="-10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extBookC"/>
              </a:rPr>
              <a:t>РЕКОМЕНДАЦИИ</a:t>
            </a:r>
            <a:endParaRPr lang="ru-RU" sz="2000" b="1" i="1" cap="all" spc="-10" dirty="0">
              <a:solidFill>
                <a:srgbClr val="FF0000"/>
              </a:solidFill>
              <a:uFill>
                <a:solidFill>
                  <a:srgbClr val="000000"/>
                </a:solidFill>
              </a:uFill>
              <a:latin typeface="TextBookC"/>
              <a:ea typeface="Calibri" panose="020F0502020204030204" pitchFamily="34" charset="0"/>
              <a:cs typeface="TextBookC"/>
            </a:endParaRPr>
          </a:p>
          <a:p>
            <a:pPr algn="just">
              <a:lnSpc>
                <a:spcPts val="1100"/>
              </a:lnSpc>
              <a:spcBef>
                <a:spcPts val="565"/>
              </a:spcBef>
              <a:spcAft>
                <a:spcPts val="0"/>
              </a:spcAft>
            </a:pPr>
            <a:r>
              <a:rPr lang="ru-RU" spc="-1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extBookC"/>
              </a:rPr>
              <a:t>1. Учителям русского языка:</a:t>
            </a:r>
            <a:endParaRPr lang="ru-RU" sz="1100" spc="-1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extBookC"/>
              <a:ea typeface="Calibri" panose="020F0502020204030204" pitchFamily="34" charset="0"/>
              <a:cs typeface="TextBookC"/>
            </a:endParaRPr>
          </a:p>
          <a:p>
            <a:pPr marL="342900" lvl="0" indent="-342900" algn="just">
              <a:lnSpc>
                <a:spcPts val="11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pc="-1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extBookC"/>
              </a:rPr>
              <a:t>вести регулярную работу с учениками по проблемным темам, указанным в </a:t>
            </a:r>
            <a:r>
              <a:rPr lang="ru-RU" spc="-1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CenturySchlbkCyr"/>
              </a:rPr>
              <a:t>таблице 3</a:t>
            </a:r>
            <a:r>
              <a:rPr lang="ru-RU" spc="-1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extBookC"/>
              </a:rPr>
              <a:t>;</a:t>
            </a:r>
            <a:endParaRPr lang="ru-RU" sz="1100" spc="-1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extBookC"/>
              <a:ea typeface="Calibri" panose="020F0502020204030204" pitchFamily="34" charset="0"/>
              <a:cs typeface="TextBookC"/>
            </a:endParaRPr>
          </a:p>
          <a:p>
            <a:pPr marL="342900" lvl="0" indent="-342900" algn="just">
              <a:lnSpc>
                <a:spcPts val="11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pc="-1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CenturySchlbkCyr"/>
              </a:rPr>
              <a:t>увеличить на уроках количество работ, направленных на развитие речи и отработку речевых ошибок.</a:t>
            </a:r>
            <a:endParaRPr lang="ru-RU" sz="1100" spc="-1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extBookC"/>
              <a:ea typeface="Calibri" panose="020F0502020204030204" pitchFamily="34" charset="0"/>
              <a:cs typeface="TextBookC"/>
            </a:endParaRPr>
          </a:p>
          <a:p>
            <a:pPr algn="just">
              <a:lnSpc>
                <a:spcPts val="1100"/>
              </a:lnSpc>
              <a:spcBef>
                <a:spcPts val="565"/>
              </a:spcBef>
              <a:spcAft>
                <a:spcPts val="0"/>
              </a:spcAft>
            </a:pPr>
            <a:r>
              <a:rPr lang="ru-RU" spc="1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extBookC"/>
              </a:rPr>
              <a:t>2. Учителям математики:</a:t>
            </a:r>
            <a:endParaRPr lang="ru-RU" sz="1100" spc="-1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extBookC"/>
              <a:ea typeface="Calibri" panose="020F0502020204030204" pitchFamily="34" charset="0"/>
              <a:cs typeface="TextBookC"/>
            </a:endParaRPr>
          </a:p>
          <a:p>
            <a:pPr marL="342900" lvl="0" indent="-342900" algn="just">
              <a:lnSpc>
                <a:spcPts val="1100"/>
              </a:lnSpc>
              <a:spcBef>
                <a:spcPts val="285"/>
              </a:spcBef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pc="1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extBookC"/>
              </a:rPr>
              <a:t>вести регулярную работу с учениками по проблемным темам, указанным в </a:t>
            </a:r>
            <a:r>
              <a:rPr lang="ru-RU" spc="1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CenturySchlbkCyr"/>
              </a:rPr>
              <a:t>таблице 6</a:t>
            </a:r>
            <a:r>
              <a:rPr lang="ru-RU" spc="1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extBookC"/>
              </a:rPr>
              <a:t>;</a:t>
            </a:r>
            <a:endParaRPr lang="ru-RU" sz="1100" spc="-1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extBookC"/>
              <a:ea typeface="Calibri" panose="020F0502020204030204" pitchFamily="34" charset="0"/>
              <a:cs typeface="TextBookC"/>
            </a:endParaRPr>
          </a:p>
          <a:p>
            <a:pPr marL="342900" lvl="0" indent="-342900" algn="just">
              <a:lnSpc>
                <a:spcPts val="1100"/>
              </a:lnSpc>
              <a:spcBef>
                <a:spcPts val="285"/>
              </a:spcBef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pc="1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CenturySchlbkCyr"/>
              </a:rPr>
              <a:t>увеличить на уроках количество работ, направленных на практическую деятельность.</a:t>
            </a:r>
            <a:endParaRPr lang="ru-RU" sz="1100" spc="-1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extBookC"/>
              <a:ea typeface="Calibri" panose="020F0502020204030204" pitchFamily="34" charset="0"/>
              <a:cs typeface="TextBookC"/>
            </a:endParaRPr>
          </a:p>
          <a:p>
            <a:pPr algn="just">
              <a:lnSpc>
                <a:spcPts val="1100"/>
              </a:lnSpc>
              <a:spcBef>
                <a:spcPts val="565"/>
              </a:spcBef>
              <a:spcAft>
                <a:spcPts val="0"/>
              </a:spcAft>
            </a:pPr>
            <a:r>
              <a:rPr lang="ru-RU" spc="1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extBookC"/>
              </a:rPr>
              <a:t>3. Учителям-предметникам:</a:t>
            </a:r>
            <a:endParaRPr lang="ru-RU" sz="1100" spc="-1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extBookC"/>
              <a:ea typeface="Calibri" panose="020F0502020204030204" pitchFamily="34" charset="0"/>
              <a:cs typeface="TextBookC"/>
            </a:endParaRPr>
          </a:p>
          <a:p>
            <a:pPr marL="342900" lvl="0" indent="-342900" algn="just">
              <a:lnSpc>
                <a:spcPts val="1100"/>
              </a:lnSpc>
              <a:spcBef>
                <a:spcPts val="285"/>
              </a:spcBef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pc="1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extBookC"/>
              </a:rPr>
              <a:t>скорректировать рабочие программы по предметам, чтобы усилить изучение тем, по которым выпускники нынешнего года показали низкие результаты;</a:t>
            </a:r>
            <a:endParaRPr lang="ru-RU" sz="1100" spc="-1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extBookC"/>
              <a:ea typeface="Calibri" panose="020F0502020204030204" pitchFamily="34" charset="0"/>
              <a:cs typeface="TextBookC"/>
            </a:endParaRPr>
          </a:p>
          <a:p>
            <a:pPr marL="342900" lvl="0" indent="-342900" algn="just">
              <a:lnSpc>
                <a:spcPts val="1100"/>
              </a:lnSpc>
              <a:spcBef>
                <a:spcPts val="285"/>
              </a:spcBef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pc="1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extBookC"/>
              </a:rPr>
              <a:t>разработать комплекс мер для повышения мотивации учеников к подготовке к ЕГЭ по предметам по выбору;</a:t>
            </a:r>
            <a:endParaRPr lang="ru-RU" sz="1100" spc="-1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extBookC"/>
              <a:ea typeface="Calibri" panose="020F0502020204030204" pitchFamily="34" charset="0"/>
              <a:cs typeface="TextBookC"/>
            </a:endParaRPr>
          </a:p>
          <a:p>
            <a:pPr marL="342900" lvl="0" indent="-342900" algn="just">
              <a:lnSpc>
                <a:spcPts val="1100"/>
              </a:lnSpc>
              <a:spcBef>
                <a:spcPts val="285"/>
              </a:spcBef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pc="1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extBookC"/>
              </a:rPr>
              <a:t>своевременно составлять индивидуальный образовательный маршрут для учеников группы риска.</a:t>
            </a:r>
            <a:endParaRPr lang="ru-RU" sz="1100" spc="-1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extBookC"/>
              <a:ea typeface="Calibri" panose="020F0502020204030204" pitchFamily="34" charset="0"/>
              <a:cs typeface="TextBookC"/>
            </a:endParaRPr>
          </a:p>
          <a:p>
            <a:pPr algn="just">
              <a:lnSpc>
                <a:spcPts val="1100"/>
              </a:lnSpc>
              <a:spcBef>
                <a:spcPts val="565"/>
              </a:spcBef>
              <a:spcAft>
                <a:spcPts val="0"/>
              </a:spcAft>
            </a:pPr>
            <a:r>
              <a:rPr lang="ru-RU" spc="1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extBookC"/>
              </a:rPr>
              <a:t>4. Руководителям ШМО:</a:t>
            </a:r>
            <a:endParaRPr lang="ru-RU" sz="1100" spc="-1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extBookC"/>
              <a:ea typeface="Calibri" panose="020F0502020204030204" pitchFamily="34" charset="0"/>
              <a:cs typeface="TextBookC"/>
            </a:endParaRPr>
          </a:p>
          <a:p>
            <a:pPr marL="342900" lvl="0" indent="-342900" algn="just">
              <a:lnSpc>
                <a:spcPts val="1100"/>
              </a:lnSpc>
              <a:spcBef>
                <a:spcPts val="285"/>
              </a:spcBef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pc="1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extBookC"/>
              </a:rPr>
              <a:t>провести практические семинары и тематические заседания по анализу результатов ГИА за </a:t>
            </a:r>
            <a:r>
              <a:rPr lang="ru-RU" spc="1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CenturySchlbkCyr"/>
              </a:rPr>
              <a:t>2023</a:t>
            </a:r>
            <a:r>
              <a:rPr lang="ru-RU" spc="1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extBookC"/>
              </a:rPr>
              <a:t> год;</a:t>
            </a:r>
            <a:endParaRPr lang="ru-RU" sz="1100" spc="-1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extBookC"/>
              <a:ea typeface="Calibri" panose="020F0502020204030204" pitchFamily="34" charset="0"/>
              <a:cs typeface="TextBookC"/>
            </a:endParaRPr>
          </a:p>
          <a:p>
            <a:pPr marL="342900" lvl="0" indent="-342900" algn="just">
              <a:lnSpc>
                <a:spcPts val="1100"/>
              </a:lnSpc>
              <a:spcBef>
                <a:spcPts val="285"/>
              </a:spcBef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pc="1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extBookC"/>
              </a:rPr>
              <a:t>направить на внеочередную курсовую подготовку по вопросам подготовки обучающихся 11-х классов к ГИА педагогов, по предметам которых наблюдается низкий средний балл по результатам ЕГЭ.</a:t>
            </a:r>
            <a:endParaRPr lang="ru-RU" sz="1100" spc="-1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extBookC"/>
              <a:ea typeface="Calibri" panose="020F0502020204030204" pitchFamily="34" charset="0"/>
              <a:cs typeface="TextBookC"/>
            </a:endParaRPr>
          </a:p>
          <a:p>
            <a:pPr algn="just">
              <a:lnSpc>
                <a:spcPts val="1100"/>
              </a:lnSpc>
              <a:spcBef>
                <a:spcPts val="565"/>
              </a:spcBef>
              <a:spcAft>
                <a:spcPts val="0"/>
              </a:spcAft>
            </a:pPr>
            <a:r>
              <a:rPr lang="ru-RU" spc="1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extBookC"/>
              </a:rPr>
              <a:t>5. Заместителю директора по УВР включить в план </a:t>
            </a:r>
            <a:r>
              <a:rPr lang="ru-RU" spc="1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extBookC"/>
              </a:rPr>
              <a:t>внутришкольного</a:t>
            </a:r>
            <a:r>
              <a:rPr lang="ru-RU" spc="1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extBookC"/>
              </a:rPr>
              <a:t> контроля на </a:t>
            </a:r>
            <a:r>
              <a:rPr lang="ru-RU" spc="1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CenturySchlbkCyr"/>
              </a:rPr>
              <a:t>2023/24</a:t>
            </a:r>
            <a:r>
              <a:rPr lang="ru-RU" spc="1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extBookC"/>
              </a:rPr>
              <a:t> учебный год контроль:</a:t>
            </a:r>
            <a:endParaRPr lang="ru-RU" sz="1100" spc="-1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extBookC"/>
              <a:ea typeface="Calibri" panose="020F0502020204030204" pitchFamily="34" charset="0"/>
              <a:cs typeface="TextBookC"/>
            </a:endParaRPr>
          </a:p>
          <a:p>
            <a:pPr marL="342900" lvl="0" indent="-342900" algn="just">
              <a:lnSpc>
                <a:spcPts val="1100"/>
              </a:lnSpc>
              <a:spcBef>
                <a:spcPts val="285"/>
              </a:spcBef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pc="1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extBookC"/>
              </a:rPr>
              <a:t>за успеваемостью учеников, претендующих на получение медали «За особые успехи в учении»;</a:t>
            </a:r>
            <a:endParaRPr lang="ru-RU" sz="1100" spc="-1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extBookC"/>
              <a:ea typeface="Calibri" panose="020F0502020204030204" pitchFamily="34" charset="0"/>
              <a:cs typeface="TextBookC"/>
            </a:endParaRPr>
          </a:p>
          <a:p>
            <a:pPr marL="342900" lvl="0" indent="-342900" algn="just">
              <a:lnSpc>
                <a:spcPts val="1100"/>
              </a:lnSpc>
              <a:spcBef>
                <a:spcPts val="285"/>
              </a:spcBef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pc="1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extBookC"/>
              </a:rPr>
              <a:t>за качеством преподавания профильных предметов с низким средним баллом по результатам ЕГЭ</a:t>
            </a:r>
            <a:endParaRPr lang="ru-RU" sz="1100" spc="-1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extBookC"/>
              <a:ea typeface="Calibri" panose="020F0502020204030204" pitchFamily="34" charset="0"/>
              <a:cs typeface="TextBookC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"/>
            </a:pPr>
            <a:r>
              <a:rPr lang="ru-RU" spc="1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проведением тренировочных работ в форме ЕГЭ по учебным предметам, которые выходят на ГИА, с последующим анализом ошибок.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</a:p>
          <a:p>
            <a:pPr algn="ctr"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61913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6857999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ru-RU" sz="4800" b="1" i="1" dirty="0" smtClean="0">
                <a:solidFill>
                  <a:srgbClr val="FF0000"/>
                </a:solidFill>
              </a:rPr>
              <a:t>       Методическое объединение </a:t>
            </a:r>
            <a:br>
              <a:rPr lang="ru-RU" sz="4800" b="1" i="1" dirty="0" smtClean="0">
                <a:solidFill>
                  <a:srgbClr val="FF0000"/>
                </a:solidFill>
              </a:rPr>
            </a:br>
            <a:r>
              <a:rPr lang="ru-RU" sz="4800" b="1" i="1" dirty="0" smtClean="0">
                <a:solidFill>
                  <a:srgbClr val="FF0000"/>
                </a:solidFill>
              </a:rPr>
              <a:t/>
            </a:r>
            <a:br>
              <a:rPr lang="ru-RU" sz="4800" b="1" i="1" dirty="0" smtClean="0">
                <a:solidFill>
                  <a:srgbClr val="FF0000"/>
                </a:solidFill>
              </a:rPr>
            </a:br>
            <a:r>
              <a:rPr lang="ru-RU" sz="4800" b="1" i="1" dirty="0" smtClean="0">
                <a:solidFill>
                  <a:srgbClr val="FF0000"/>
                </a:solidFill>
              </a:rPr>
              <a:t>естественно-математического цикла </a:t>
            </a:r>
            <a:br>
              <a:rPr lang="ru-RU" sz="4800" b="1" i="1" dirty="0" smtClean="0">
                <a:solidFill>
                  <a:srgbClr val="FF0000"/>
                </a:solidFill>
              </a:rPr>
            </a:br>
            <a:r>
              <a:rPr lang="ru-RU" sz="4800" b="1" i="1" dirty="0" smtClean="0">
                <a:solidFill>
                  <a:srgbClr val="FF0000"/>
                </a:solidFill>
              </a:rPr>
              <a:t/>
            </a:r>
            <a:br>
              <a:rPr lang="ru-RU" sz="4800" b="1" i="1" dirty="0" smtClean="0">
                <a:solidFill>
                  <a:srgbClr val="FF0000"/>
                </a:solidFill>
              </a:rPr>
            </a:br>
            <a:r>
              <a:rPr lang="ru-RU" sz="4800" b="1" i="1" dirty="0" smtClean="0">
                <a:solidFill>
                  <a:srgbClr val="FF0000"/>
                </a:solidFill>
              </a:rPr>
              <a:t>МБОУ СОШ №13</a:t>
            </a:r>
            <a:br>
              <a:rPr lang="ru-RU" sz="4800" b="1" i="1" dirty="0" smtClean="0">
                <a:solidFill>
                  <a:srgbClr val="FF0000"/>
                </a:solidFill>
              </a:rPr>
            </a:br>
            <a:r>
              <a:rPr lang="ru-RU" sz="4800" b="1" i="1" dirty="0" smtClean="0">
                <a:solidFill>
                  <a:srgbClr val="FF0000"/>
                </a:solidFill>
              </a:rPr>
              <a:t/>
            </a:r>
            <a:br>
              <a:rPr lang="ru-RU" sz="4800" b="1" i="1" dirty="0" smtClean="0">
                <a:solidFill>
                  <a:srgbClr val="FF0000"/>
                </a:solidFill>
              </a:rPr>
            </a:br>
            <a:r>
              <a:rPr lang="ru-RU" sz="4800" b="1" i="1" dirty="0" smtClean="0">
                <a:solidFill>
                  <a:srgbClr val="FF0000"/>
                </a:solidFill>
              </a:rPr>
              <a:t> им. К. Хетагурова</a:t>
            </a:r>
            <a:endParaRPr lang="ru-RU" sz="4800" b="1" i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0163" y="2136338"/>
            <a:ext cx="967203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endParaRPr lang="ru-RU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2050" name="Picture 2" descr="https://avatars.mds.yandex.net/i?id=b046a76e25505ff209a23b07e0a10936_l-5284124-images-thumbs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1071" y="2752253"/>
            <a:ext cx="2009104" cy="2372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Задумчивый ученик детской школы с желтой лампочкой и школьными и детскими принадлежностями элементы дизайна. Детские идеи и концепция раз� - Стоковые фото Ребёнок роялти-фр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43245" y="4262907"/>
            <a:ext cx="2648756" cy="2595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6695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EE9A76D7-A5CB-6B62-8D7D-964DEA5676E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09632" y="0"/>
            <a:ext cx="3282368" cy="218824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163292" y="501134"/>
            <a:ext cx="382027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i="1" dirty="0">
                <a:solidFill>
                  <a:srgbClr val="FF0000"/>
                </a:solidFill>
              </a:rPr>
              <a:t>Инновации </a:t>
            </a:r>
          </a:p>
        </p:txBody>
      </p:sp>
      <p:pic>
        <p:nvPicPr>
          <p:cNvPr id="2050" name="Picture 2" descr="https://belon.club/uploads/posts/2023-04/1681291094_belon-club-p-nastavnik-krasivo-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86" y="3266218"/>
            <a:ext cx="3846839" cy="357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541690" y="1437799"/>
            <a:ext cx="794069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/>
          </a:p>
          <a:p>
            <a:endParaRPr lang="ru-RU" sz="2800" dirty="0"/>
          </a:p>
          <a:p>
            <a:r>
              <a:rPr lang="ru-RU" sz="2400" dirty="0" smtClean="0"/>
              <a:t>Обучение </a:t>
            </a:r>
            <a:r>
              <a:rPr lang="ru-RU" sz="2400" dirty="0"/>
              <a:t>в 2023-2024 г в 5-6,10 классах </a:t>
            </a:r>
            <a:r>
              <a:rPr lang="ru-RU" sz="2400" b="1" dirty="0"/>
              <a:t>  </a:t>
            </a:r>
            <a:r>
              <a:rPr lang="ru-RU" sz="2400" dirty="0"/>
              <a:t>  по обновлённому ФГОС (</a:t>
            </a:r>
            <a:r>
              <a:rPr lang="ru-RU" sz="2400" dirty="0" err="1">
                <a:solidFill>
                  <a:schemeClr val="tx2"/>
                </a:solidFill>
              </a:rPr>
              <a:t>Гутнова</a:t>
            </a:r>
            <a:r>
              <a:rPr lang="ru-RU" sz="2400" dirty="0">
                <a:solidFill>
                  <a:schemeClr val="tx2"/>
                </a:solidFill>
              </a:rPr>
              <a:t> А.А. и </a:t>
            </a:r>
            <a:r>
              <a:rPr lang="ru-RU" sz="2400" dirty="0" err="1">
                <a:solidFill>
                  <a:schemeClr val="tx2"/>
                </a:solidFill>
              </a:rPr>
              <a:t>Багиаева</a:t>
            </a:r>
            <a:r>
              <a:rPr lang="ru-RU" sz="2400" dirty="0">
                <a:solidFill>
                  <a:schemeClr val="tx2"/>
                </a:solidFill>
              </a:rPr>
              <a:t> С.Ф.-</a:t>
            </a:r>
            <a:r>
              <a:rPr lang="ru-RU" sz="2400" dirty="0"/>
              <a:t>математика)</a:t>
            </a:r>
          </a:p>
          <a:p>
            <a:endParaRPr lang="ru-RU" sz="2400" dirty="0"/>
          </a:p>
          <a:p>
            <a:r>
              <a:rPr lang="ru-RU" sz="2400" dirty="0"/>
              <a:t>Новое направление деятельности: наставничество.</a:t>
            </a:r>
          </a:p>
        </p:txBody>
      </p:sp>
      <p:pic>
        <p:nvPicPr>
          <p:cNvPr id="2052" name="Picture 4" descr="https://avatars.mds.yandex.net/i?id=0af61448cd17ac500b90eb981dafeb26_l-5297754-images-thumbs&amp;n=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8673" y="4301544"/>
            <a:ext cx="4523327" cy="2544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440072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3400C978-C203-EAA8-E95A-FF01388C3AD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11021" y="0"/>
            <a:ext cx="2980979" cy="224092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D1FFBDA-69E9-81D5-3BAA-77EC65D93AD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4922" y="3412901"/>
            <a:ext cx="3929195" cy="344509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774917" y="303479"/>
            <a:ext cx="54361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dirty="0">
                <a:solidFill>
                  <a:srgbClr val="00B0F0"/>
                </a:solidFill>
              </a:rPr>
              <a:t>Микроклимат в МО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237149" y="1327448"/>
            <a:ext cx="710913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400" dirty="0" smtClean="0"/>
          </a:p>
          <a:p>
            <a:r>
              <a:rPr lang="ru-RU" sz="4400" dirty="0" smtClean="0"/>
              <a:t>находится </a:t>
            </a:r>
            <a:r>
              <a:rPr lang="ru-RU" sz="4400" dirty="0"/>
              <a:t>на хорошем уровне;</a:t>
            </a:r>
          </a:p>
          <a:p>
            <a:r>
              <a:rPr lang="ru-RU" sz="4400" dirty="0"/>
              <a:t> учителя поддерживают отношения сотрудничества и взаимовыручки.</a:t>
            </a:r>
          </a:p>
        </p:txBody>
      </p:sp>
    </p:spTree>
    <p:extLst>
      <p:ext uri="{BB962C8B-B14F-4D97-AF65-F5344CB8AC3E}">
        <p14:creationId xmlns:p14="http://schemas.microsoft.com/office/powerpoint/2010/main" xmlns="" val="11285250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776663" y="473760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 </a:t>
            </a:r>
            <a:r>
              <a:rPr lang="ru-RU" sz="2800" i="1" dirty="0">
                <a:solidFill>
                  <a:srgbClr val="00B050"/>
                </a:solidFill>
              </a:rPr>
              <a:t>Проблемы, над которыми </a:t>
            </a:r>
            <a:endParaRPr lang="ru-RU" sz="2800" i="1" dirty="0" smtClean="0">
              <a:solidFill>
                <a:srgbClr val="00B050"/>
              </a:solidFill>
            </a:endParaRPr>
          </a:p>
          <a:p>
            <a:r>
              <a:rPr lang="ru-RU" sz="2800" i="1" dirty="0" smtClean="0">
                <a:solidFill>
                  <a:srgbClr val="00B050"/>
                </a:solidFill>
              </a:rPr>
              <a:t>стоит поработать </a:t>
            </a:r>
            <a:r>
              <a:rPr lang="ru-RU" sz="2800" i="1" dirty="0">
                <a:solidFill>
                  <a:srgbClr val="00B050"/>
                </a:solidFill>
              </a:rPr>
              <a:t>в следующем году: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048000" y="2274838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/>
              <a:t>1.	Осуществить грамотный переход на обновлённый ФГОС</a:t>
            </a:r>
          </a:p>
          <a:p>
            <a:r>
              <a:rPr lang="ru-RU" sz="2400" dirty="0"/>
              <a:t>2.	Продолжить развитие профессиональной компетенции педагогов по овладению новыми педагогическими технологиями за счёт наставничества</a:t>
            </a:r>
          </a:p>
          <a:p>
            <a:r>
              <a:rPr lang="ru-RU" sz="2400" dirty="0"/>
              <a:t>3.	Добиваться большей результативности в работе с учащимися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DD9A5AC0-FEF8-9874-348F-943E473B523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831" r="6501"/>
          <a:stretch/>
        </p:blipFill>
        <p:spPr>
          <a:xfrm>
            <a:off x="9144000" y="1408075"/>
            <a:ext cx="2808312" cy="2462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566665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0E3FCFC3-66EE-A5D9-6B35-446AE1053DB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24295" y="0"/>
            <a:ext cx="3667705" cy="243181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550818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805003" y="702747"/>
            <a:ext cx="18854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i="1" dirty="0">
                <a:solidFill>
                  <a:srgbClr val="FF0000"/>
                </a:solidFill>
              </a:rPr>
              <a:t>Выводы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048000" y="2690336"/>
            <a:ext cx="6096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/>
              <a:t>Анализ работы МО показывает, что поставленные задачи решены, вся запланированная работа выполнена.</a:t>
            </a:r>
          </a:p>
          <a:p>
            <a:r>
              <a:rPr lang="ru-RU" sz="2800" dirty="0"/>
              <a:t> Уровень деятельности методического объединения можно признать </a:t>
            </a:r>
            <a:r>
              <a:rPr lang="ru-RU" sz="2800" dirty="0">
                <a:solidFill>
                  <a:schemeClr val="tx2"/>
                </a:solidFill>
              </a:rPr>
              <a:t>оптимальным</a:t>
            </a:r>
            <a:r>
              <a:rPr lang="ru-RU" sz="2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36217816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1780" y="237014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4000" b="1" dirty="0" smtClean="0"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r>
              <a:rPr lang="ru-RU" sz="4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Счастье </a:t>
            </a:r>
            <a:r>
              <a:rPr lang="ru-RU" sz="40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не в том, чтобы делать всегда то, что </a:t>
            </a:r>
            <a:r>
              <a:rPr lang="ru-RU" sz="4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хочешь, а </a:t>
            </a:r>
            <a:r>
              <a:rPr lang="ru-RU" sz="40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в том, чтобы всегда хотеть то, что делаешь.</a:t>
            </a:r>
          </a:p>
          <a:p>
            <a:r>
              <a:rPr lang="ru-RU" sz="40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Удачи всем!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97780" y="1636607"/>
            <a:ext cx="3618963" cy="412189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>
              <a:solidFill>
                <a:srgbClr val="525129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75774" y="5279123"/>
            <a:ext cx="56924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rgbClr val="525129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495504" y="5868538"/>
            <a:ext cx="45204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B050"/>
                </a:solidFill>
              </a:rPr>
              <a:t>Руководитель ШМО </a:t>
            </a:r>
            <a:r>
              <a:rPr lang="ru-RU" dirty="0" err="1" smtClean="0">
                <a:solidFill>
                  <a:srgbClr val="00B050"/>
                </a:solidFill>
              </a:rPr>
              <a:t>Багиаева</a:t>
            </a:r>
            <a:r>
              <a:rPr lang="ru-RU" dirty="0" smtClean="0">
                <a:solidFill>
                  <a:srgbClr val="00B050"/>
                </a:solidFill>
              </a:rPr>
              <a:t> С.Ф.</a:t>
            </a:r>
            <a:endParaRPr lang="ru-RU" dirty="0">
              <a:solidFill>
                <a:srgbClr val="00B050"/>
              </a:solidFill>
            </a:endParaRPr>
          </a:p>
          <a:p>
            <a:r>
              <a:rPr lang="ru-RU" dirty="0">
                <a:solidFill>
                  <a:srgbClr val="525129"/>
                </a:solidFill>
              </a:rPr>
              <a:t>    </a:t>
            </a:r>
            <a:r>
              <a:rPr lang="ru-RU" dirty="0" smtClean="0">
                <a:solidFill>
                  <a:srgbClr val="525129"/>
                </a:solidFill>
              </a:rPr>
              <a:t> </a:t>
            </a:r>
            <a:endParaRPr lang="ru-RU" dirty="0">
              <a:solidFill>
                <a:srgbClr val="525129"/>
              </a:solidFill>
            </a:endParaRPr>
          </a:p>
        </p:txBody>
      </p:sp>
      <p:pic>
        <p:nvPicPr>
          <p:cNvPr id="1026" name="Picture 2" descr="https://avatars.mds.yandex.net/i?id=9cfc04c9950a27a394f551c696d8a74c7c3ebd2e-6361230-images-thumbs&amp;ref=rim&amp;n=33&amp;w=288&amp;h=18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79" y="4481455"/>
            <a:ext cx="4267200" cy="2376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avatars.mds.yandex.net/i?id=88678d5ff0a69e842e5db1b63daa02880de17fb4-9052188-images-thumbs&amp;ref=rim&amp;n=33&amp;w=270&amp;h=18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43211" y="4481455"/>
            <a:ext cx="2777813" cy="2410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44148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800" i="1" dirty="0" smtClean="0">
                <a:solidFill>
                  <a:srgbClr val="00B0F0"/>
                </a:solidFill>
              </a:rPr>
              <a:t>Методическая тема:</a:t>
            </a:r>
            <a:br>
              <a:rPr lang="ru-RU" sz="4800" i="1" dirty="0" smtClean="0">
                <a:solidFill>
                  <a:srgbClr val="00B0F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«Повышение</a:t>
            </a:r>
            <a:r>
              <a:rPr lang="ru-RU" b="1" spc="5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качества</a:t>
            </a:r>
            <a:r>
              <a:rPr lang="ru-RU" b="1" spc="5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образовательного</a:t>
            </a:r>
            <a:r>
              <a:rPr lang="ru-RU" b="1" spc="5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процесса</a:t>
            </a:r>
            <a:r>
              <a:rPr lang="ru-RU" b="1" spc="5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путем</a:t>
            </a:r>
            <a:r>
              <a:rPr lang="ru-RU" b="1" spc="5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использования</a:t>
            </a:r>
            <a:r>
              <a:rPr lang="ru-RU" b="1" spc="5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современных</a:t>
            </a:r>
            <a:r>
              <a:rPr lang="ru-RU" b="1" spc="5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педагогических</a:t>
            </a:r>
            <a:r>
              <a:rPr lang="ru-RU" b="1" spc="5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технологий</a:t>
            </a:r>
            <a:r>
              <a:rPr lang="ru-RU" b="1" spc="5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b="1" spc="5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условиях</a:t>
            </a:r>
            <a:r>
              <a:rPr lang="ru-RU" b="1" spc="5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перехода</a:t>
            </a:r>
            <a:r>
              <a:rPr lang="ru-RU" b="1" spc="305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b="1" spc="5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реализации</a:t>
            </a:r>
            <a:r>
              <a:rPr lang="ru-RU" b="1" spc="15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обновлённых ФГОС»»</a:t>
            </a:r>
            <a:r>
              <a:rPr lang="ru-RU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4800" i="1" dirty="0" smtClean="0">
                <a:solidFill>
                  <a:srgbClr val="00B0F0"/>
                </a:solidFill>
              </a:rPr>
              <a:t/>
            </a:r>
            <a:br>
              <a:rPr lang="ru-RU" sz="4800" i="1" dirty="0" smtClean="0">
                <a:solidFill>
                  <a:srgbClr val="00B0F0"/>
                </a:solidFill>
              </a:rPr>
            </a:br>
            <a:r>
              <a:rPr lang="ru-RU" sz="27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непрерывное</a:t>
            </a:r>
            <a:r>
              <a:rPr lang="ru-RU" sz="2700" spc="26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7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совершенствование</a:t>
            </a:r>
            <a:r>
              <a:rPr lang="ru-RU" sz="2700" spc="27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7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уровня</a:t>
            </a:r>
            <a:r>
              <a:rPr lang="ru-RU" sz="2700" spc="25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7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педагогического</a:t>
            </a:r>
            <a:r>
              <a:rPr lang="ru-RU" sz="2700" spc="25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7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мастерства</a:t>
            </a:r>
            <a:r>
              <a:rPr lang="ru-RU" sz="2700" spc="275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7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учителей,</a:t>
            </a:r>
            <a:r>
              <a:rPr lang="ru-RU" sz="2700" spc="25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7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их</a:t>
            </a:r>
            <a:r>
              <a:rPr lang="ru-RU" sz="2700" spc="-285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7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эрудиции</a:t>
            </a:r>
            <a:r>
              <a:rPr lang="ru-RU" sz="2700" spc="-2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7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700" spc="-1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7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компетентности</a:t>
            </a:r>
            <a:r>
              <a:rPr lang="ru-RU" sz="2700" spc="-5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7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700" spc="-15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7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области</a:t>
            </a:r>
            <a:r>
              <a:rPr lang="ru-RU" sz="2700" spc="5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7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учебных</a:t>
            </a:r>
            <a:r>
              <a:rPr lang="ru-RU" sz="2700" spc="-5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7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предметов</a:t>
            </a:r>
            <a:r>
              <a:rPr lang="ru-RU" sz="2700" spc="-1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7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700" spc="-5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7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методики</a:t>
            </a:r>
            <a:r>
              <a:rPr lang="ru-RU" sz="2700" spc="-2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7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их</a:t>
            </a:r>
            <a:r>
              <a:rPr lang="ru-RU" sz="2700" spc="-15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7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преподавания и модернизации системы образования путём применения современных педагогических технологий в рамках системно-</a:t>
            </a:r>
            <a:r>
              <a:rPr lang="ru-RU" sz="2700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деятельностного</a:t>
            </a:r>
            <a:r>
              <a:rPr lang="ru-RU" sz="27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подхода, способствующих развитию творческой личности и сохранения здоровья </a:t>
            </a:r>
            <a:r>
              <a:rPr lang="ru-RU" sz="2700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обучающихся.</a:t>
            </a:r>
            <a:r>
              <a:rPr lang="ru-RU" sz="2700" dirty="0">
                <a:solidFill>
                  <a:srgbClr val="00B050"/>
                </a:solidFill>
              </a:rPr>
              <a:t/>
            </a:r>
            <a:br>
              <a:rPr lang="ru-RU" sz="2700" dirty="0">
                <a:solidFill>
                  <a:srgbClr val="00B050"/>
                </a:solidFill>
              </a:rPr>
            </a:br>
            <a:endParaRPr lang="ru-RU" sz="2700" i="1" dirty="0">
              <a:solidFill>
                <a:srgbClr val="00B05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81866" y="3317359"/>
            <a:ext cx="125066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200" i="1" dirty="0" smtClean="0">
              <a:solidFill>
                <a:srgbClr val="00B0F0"/>
              </a:solidFill>
            </a:endParaRPr>
          </a:p>
          <a:p>
            <a:r>
              <a:rPr lang="ru-RU" sz="3200" i="1" dirty="0" smtClean="0">
                <a:solidFill>
                  <a:srgbClr val="00B0F0"/>
                </a:solidFill>
              </a:rPr>
              <a:t>Цель</a:t>
            </a:r>
            <a:r>
              <a:rPr lang="ru-RU" sz="3200" i="1" dirty="0">
                <a:solidFill>
                  <a:srgbClr val="00B0F0"/>
                </a:solidFill>
              </a:rPr>
              <a:t>:</a:t>
            </a:r>
            <a:endParaRPr lang="ru-RU" sz="3200" i="1" dirty="0"/>
          </a:p>
        </p:txBody>
      </p:sp>
    </p:spTree>
    <p:extLst>
      <p:ext uri="{BB962C8B-B14F-4D97-AF65-F5344CB8AC3E}">
        <p14:creationId xmlns:p14="http://schemas.microsoft.com/office/powerpoint/2010/main" xmlns="" val="300113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pattFill prst="dashUpDiag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/>
          <a:p>
            <a:pPr algn="ctr"/>
            <a:r>
              <a:rPr lang="ru-RU" sz="4000" i="1" dirty="0" smtClean="0">
                <a:solidFill>
                  <a:srgbClr val="FF0000"/>
                </a:solidFill>
              </a:rPr>
              <a:t>Наши учителя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208817">
            <a:off x="5093107" y="2373281"/>
            <a:ext cx="2141678" cy="278120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427851">
            <a:off x="9580732" y="338123"/>
            <a:ext cx="2097977" cy="270446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389123" y="1725769"/>
            <a:ext cx="27624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Бекоева А.К., учитель биологии ,высшая кв. </a:t>
            </a:r>
            <a:r>
              <a:rPr lang="ru-RU" b="1" dirty="0" err="1" smtClean="0">
                <a:solidFill>
                  <a:srgbClr val="FF0000"/>
                </a:solidFill>
              </a:rPr>
              <a:t>каиегория</a:t>
            </a:r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20145586">
            <a:off x="5826168" y="4847048"/>
            <a:ext cx="26817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rgbClr val="FF0000"/>
                </a:solidFill>
              </a:rPr>
              <a:t>Багиаева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С.Ф.,учитель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математики,первой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кв.категории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1418636">
            <a:off x="8782075" y="3087589"/>
            <a:ext cx="26280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rgbClr val="FF0000"/>
                </a:solidFill>
              </a:rPr>
              <a:t>Газданова</a:t>
            </a:r>
            <a:r>
              <a:rPr lang="ru-RU" b="1" dirty="0" smtClean="0">
                <a:solidFill>
                  <a:srgbClr val="FF0000"/>
                </a:solidFill>
              </a:rPr>
              <a:t> М.М.,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учитель физики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0246" y="5063"/>
            <a:ext cx="2055136" cy="3172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3020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69125" y="323998"/>
            <a:ext cx="6310265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 smtClean="0">
              <a:solidFill>
                <a:srgbClr val="FF0000"/>
              </a:solidFill>
            </a:endParaRPr>
          </a:p>
          <a:p>
            <a:pPr algn="ctr"/>
            <a:endParaRPr lang="ru-RU" sz="28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Темы </a:t>
            </a:r>
            <a:r>
              <a:rPr lang="ru-RU" sz="3600" b="1" dirty="0">
                <a:solidFill>
                  <a:srgbClr val="FF0000"/>
                </a:solidFill>
              </a:rPr>
              <a:t>самообразования:</a:t>
            </a:r>
            <a:r>
              <a:rPr lang="ru-RU" sz="1600" dirty="0"/>
              <a:t/>
            </a:r>
            <a:br>
              <a:rPr lang="ru-RU" sz="1600" dirty="0"/>
            </a:br>
            <a:endParaRPr lang="ru-RU" dirty="0"/>
          </a:p>
        </p:txBody>
      </p:sp>
      <p:pic>
        <p:nvPicPr>
          <p:cNvPr id="1026" name="Picture 2" descr="https://avatars.mds.yandex.net/i?id=2ab7147cb7f12248cf627003fc8e7c2e_l-7015779-images-thumbs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32568" y="0"/>
            <a:ext cx="2533674" cy="2012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klike.net/uploads/posts/2022-09/1662794357_g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2704563" cy="1803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79825" y="2236206"/>
            <a:ext cx="811190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accent6"/>
                </a:solidFill>
              </a:rPr>
              <a:t>План работы ШМО учителей естественно-математического </a:t>
            </a:r>
            <a:r>
              <a:rPr lang="ru-RU" sz="3600" b="1" dirty="0" smtClean="0">
                <a:solidFill>
                  <a:schemeClr val="accent6"/>
                </a:solidFill>
              </a:rPr>
              <a:t>цикла</a:t>
            </a:r>
          </a:p>
        </p:txBody>
      </p:sp>
    </p:spTree>
    <p:extLst>
      <p:ext uri="{BB962C8B-B14F-4D97-AF65-F5344CB8AC3E}">
        <p14:creationId xmlns:p14="http://schemas.microsoft.com/office/powerpoint/2010/main" xmlns="" val="431684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7999" y="270458"/>
            <a:ext cx="766722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 </a:t>
            </a:r>
            <a:r>
              <a:rPr lang="ru-RU" sz="3200" b="1" dirty="0">
                <a:solidFill>
                  <a:srgbClr val="FF0000"/>
                </a:solidFill>
              </a:rPr>
              <a:t>Основные формы работы в        методическом объединении</a:t>
            </a:r>
            <a:r>
              <a:rPr lang="ru-RU" sz="3200" b="1" dirty="0" smtClean="0">
                <a:solidFill>
                  <a:srgbClr val="FF0000"/>
                </a:solidFill>
              </a:rPr>
              <a:t>:</a:t>
            </a:r>
          </a:p>
          <a:p>
            <a:endParaRPr lang="ru-RU" sz="3200" b="1" dirty="0">
              <a:solidFill>
                <a:srgbClr val="525129"/>
              </a:solidFill>
            </a:endParaRPr>
          </a:p>
          <a:p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37138" y="1545464"/>
            <a:ext cx="902809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-заседание методического объединения по вопросам методики обучения и воспитания учащихся;</a:t>
            </a:r>
            <a:endParaRPr lang="ru-RU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-круглые столы, </a:t>
            </a:r>
            <a:endParaRPr lang="ru-RU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-творческие отчеты учителей;</a:t>
            </a:r>
            <a:endParaRPr lang="ru-RU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 -открытые уроки и внеклассные мероприятия </a:t>
            </a:r>
            <a:endParaRPr lang="ru-RU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 -внеурочная работа по предмету.</a:t>
            </a:r>
            <a:endParaRPr lang="ru-RU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  -сообщения и дискуссии по методики обучения и воспитания, вопросам общей педагогики и психологии;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93807" cy="2176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28532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69190" y="501134"/>
            <a:ext cx="82333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Основные задачи реализуются через</a:t>
            </a:r>
            <a:r>
              <a:rPr lang="ru-RU" sz="3200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17464" y="1339403"/>
            <a:ext cx="4533363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525129"/>
                </a:solidFill>
              </a:rPr>
              <a:t>Организацию и проведение                               </a:t>
            </a:r>
            <a:r>
              <a:rPr lang="ru-RU" b="1" u="sng" dirty="0">
                <a:solidFill>
                  <a:srgbClr val="525129"/>
                </a:solidFill>
              </a:rPr>
              <a:t>уроков </a:t>
            </a:r>
            <a:r>
              <a:rPr lang="ru-RU" sz="2000" u="sng" dirty="0">
                <a:solidFill>
                  <a:srgbClr val="525129"/>
                </a:solidFill>
              </a:rPr>
              <a:t>.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53793" y="3090446"/>
            <a:ext cx="39924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525129"/>
                </a:solidFill>
              </a:rPr>
              <a:t>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79714" y="1770360"/>
            <a:ext cx="3134505" cy="235087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213414" y="4121239"/>
            <a:ext cx="22797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525129"/>
                </a:solidFill>
              </a:rPr>
              <a:t>Урок </a:t>
            </a:r>
            <a:r>
              <a:rPr lang="ru-RU" b="1" dirty="0" smtClean="0">
                <a:solidFill>
                  <a:srgbClr val="525129"/>
                </a:solidFill>
              </a:rPr>
              <a:t>математики</a:t>
            </a:r>
            <a:endParaRPr lang="ru-RU" b="1" dirty="0">
              <a:solidFill>
                <a:srgbClr val="525129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3793" y="2093397"/>
            <a:ext cx="44947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>
                <a:solidFill>
                  <a:srgbClr val="525129"/>
                </a:solidFill>
              </a:rPr>
              <a:t>Внеурочную</a:t>
            </a:r>
            <a:r>
              <a:rPr lang="ru-RU" b="1" dirty="0">
                <a:solidFill>
                  <a:srgbClr val="525129"/>
                </a:solidFill>
              </a:rPr>
              <a:t> деятельность по предмету.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0222" y="2945798"/>
            <a:ext cx="6434296" cy="361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63207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63272" y="447346"/>
            <a:ext cx="92461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Интегрированный урок физика + математики </a:t>
            </a:r>
            <a:r>
              <a:rPr lang="ru-RU" sz="2400" b="1" dirty="0">
                <a:solidFill>
                  <a:srgbClr val="FF0000"/>
                </a:solidFill>
              </a:rPr>
              <a:t>в </a:t>
            </a:r>
            <a:r>
              <a:rPr lang="ru-RU" sz="2400" b="1" dirty="0" smtClean="0">
                <a:solidFill>
                  <a:srgbClr val="FF0000"/>
                </a:solidFill>
              </a:rPr>
              <a:t>7 </a:t>
            </a:r>
            <a:r>
              <a:rPr lang="ru-RU" sz="2400" b="1" dirty="0">
                <a:solidFill>
                  <a:srgbClr val="FF0000"/>
                </a:solidFill>
              </a:rPr>
              <a:t>класс.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9380" y="909011"/>
            <a:ext cx="2795868" cy="299558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87314" y="3904600"/>
            <a:ext cx="3784850" cy="283863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930031" y="944047"/>
            <a:ext cx="9701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accent6"/>
                </a:solidFill>
              </a:rPr>
              <a:t>Тема: </a:t>
            </a:r>
            <a:endParaRPr lang="ru-RU" sz="2000" dirty="0">
              <a:solidFill>
                <a:schemeClr val="accent6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472953" y="5889811"/>
            <a:ext cx="46392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525129"/>
                </a:solidFill>
              </a:rPr>
              <a:t>Урок был дан </a:t>
            </a:r>
            <a:r>
              <a:rPr lang="ru-RU" dirty="0" smtClean="0">
                <a:solidFill>
                  <a:srgbClr val="525129"/>
                </a:solidFill>
              </a:rPr>
              <a:t>учителем физика </a:t>
            </a:r>
            <a:r>
              <a:rPr lang="ru-RU" b="1" dirty="0" err="1" smtClean="0">
                <a:solidFill>
                  <a:srgbClr val="525129"/>
                </a:solidFill>
              </a:rPr>
              <a:t>Газдановой</a:t>
            </a:r>
            <a:r>
              <a:rPr lang="ru-RU" b="1" dirty="0" smtClean="0">
                <a:solidFill>
                  <a:srgbClr val="525129"/>
                </a:solidFill>
              </a:rPr>
              <a:t> М.М</a:t>
            </a:r>
            <a:r>
              <a:rPr lang="ru-RU" dirty="0" smtClean="0">
                <a:solidFill>
                  <a:srgbClr val="525129"/>
                </a:solidFill>
              </a:rPr>
              <a:t>. и учителем </a:t>
            </a:r>
            <a:r>
              <a:rPr lang="ru-RU" dirty="0">
                <a:solidFill>
                  <a:srgbClr val="525129"/>
                </a:solidFill>
              </a:rPr>
              <a:t>математики </a:t>
            </a:r>
            <a:r>
              <a:rPr lang="ru-RU" b="1" dirty="0" smtClean="0">
                <a:solidFill>
                  <a:srgbClr val="525129"/>
                </a:solidFill>
              </a:rPr>
              <a:t> </a:t>
            </a:r>
            <a:r>
              <a:rPr lang="ru-RU" b="1" dirty="0" err="1" smtClean="0">
                <a:solidFill>
                  <a:srgbClr val="525129"/>
                </a:solidFill>
              </a:rPr>
              <a:t>Багиаевой</a:t>
            </a:r>
            <a:r>
              <a:rPr lang="ru-RU" b="1" dirty="0" smtClean="0">
                <a:solidFill>
                  <a:srgbClr val="525129"/>
                </a:solidFill>
              </a:rPr>
              <a:t> С.Ф.</a:t>
            </a:r>
            <a:endParaRPr lang="ru-RU" b="1" dirty="0">
              <a:solidFill>
                <a:srgbClr val="525129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02BA2808-E280-D989-C1B0-4258861FFC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7320" y="944047"/>
            <a:ext cx="3068695" cy="409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739586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22076" y="59809"/>
            <a:ext cx="45223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Предметные недели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4237149" cy="32068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8392" y="3206838"/>
            <a:ext cx="2502977" cy="353525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8409368" y="1349062"/>
            <a:ext cx="4323008" cy="324225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97757" y="4287524"/>
            <a:ext cx="4481848" cy="249206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758" y="3277032"/>
            <a:ext cx="4367096" cy="358096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4185" y="941827"/>
            <a:ext cx="2935559" cy="3061949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8190963" y="3073698"/>
            <a:ext cx="26989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День </a:t>
            </a:r>
            <a:r>
              <a:rPr lang="ru-RU" b="1" dirty="0">
                <a:solidFill>
                  <a:srgbClr val="FF0000"/>
                </a:solidFill>
              </a:rPr>
              <a:t>космонавтики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7272" y="3277032"/>
            <a:ext cx="58181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Неделя физики , химии, математики.</a:t>
            </a:r>
          </a:p>
        </p:txBody>
      </p:sp>
    </p:spTree>
    <p:extLst>
      <p:ext uri="{BB962C8B-B14F-4D97-AF65-F5344CB8AC3E}">
        <p14:creationId xmlns:p14="http://schemas.microsoft.com/office/powerpoint/2010/main" xmlns="" val="4114738031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217</TotalTime>
  <Words>1287</Words>
  <Application>Microsoft Office PowerPoint</Application>
  <PresentationFormat>Произвольный</PresentationFormat>
  <Paragraphs>552</Paragraphs>
  <Slides>24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6" baseType="lpstr">
      <vt:lpstr>Легкий дым</vt:lpstr>
      <vt:lpstr>Диаграмма</vt:lpstr>
      <vt:lpstr>Слайд 1</vt:lpstr>
      <vt:lpstr>       Методическое объединение   естественно-математического цикла   МБОУ СОШ №13   им. К. Хетагурова</vt:lpstr>
      <vt:lpstr>Методическая тема: «Повышение качества образовательного процесса путем использования современных педагогических технологий в условиях перехода и реализации обновлённых ФГОС»»  непрерывное совершенствование уровня педагогического мастерства учителей, их эрудиции и компетентности в области учебных предметов и методики их преподавания и модернизации системы образования путём применения современных педагогических технологий в рамках системно-деятельностного подхода, способствующих развитию творческой личности и сохранения здоровья обучающихся. </vt:lpstr>
      <vt:lpstr>Наши учителя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s13</cp:lastModifiedBy>
  <cp:revision>30</cp:revision>
  <dcterms:created xsi:type="dcterms:W3CDTF">2023-09-16T19:09:54Z</dcterms:created>
  <dcterms:modified xsi:type="dcterms:W3CDTF">2023-09-21T14:57:37Z</dcterms:modified>
</cp:coreProperties>
</file>