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7" r:id="rId3"/>
    <p:sldId id="257" r:id="rId4"/>
    <p:sldId id="258" r:id="rId5"/>
    <p:sldId id="259" r:id="rId6"/>
    <p:sldId id="260" r:id="rId7"/>
    <p:sldId id="280" r:id="rId8"/>
    <p:sldId id="262" r:id="rId9"/>
    <p:sldId id="261" r:id="rId10"/>
    <p:sldId id="264" r:id="rId11"/>
    <p:sldId id="265" r:id="rId12"/>
    <p:sldId id="266" r:id="rId13"/>
    <p:sldId id="267" r:id="rId14"/>
    <p:sldId id="289" r:id="rId15"/>
    <p:sldId id="290" r:id="rId16"/>
    <p:sldId id="268" r:id="rId17"/>
    <p:sldId id="269" r:id="rId18"/>
    <p:sldId id="288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9" r:id="rId28"/>
    <p:sldId id="278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619AE-EFF4-4FD0-AAB9-FEDEB58BECE2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C8E0-3644-4A97-83B0-902035680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5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7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4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35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5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1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79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3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0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9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72207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280920" cy="244827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Aft>
                <a:spcPts val="3000"/>
              </a:spcAft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bzykova_it\Desktop\ЕГЭ 2023 ИЗМЕНЕНИЯ\novye-pravila-sdachi-egeh-v-2023-godu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10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получения аттестата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7129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Необходимо сдать </a:t>
            </a:r>
            <a:r>
              <a:rPr lang="ru-RU" sz="3600" b="1" dirty="0" smtClean="0"/>
              <a:t>обязательные</a:t>
            </a:r>
          </a:p>
          <a:p>
            <a:r>
              <a:rPr lang="ru-RU" sz="3600" b="1" dirty="0" smtClean="0"/>
              <a:t>предметы – русский язык и математику</a:t>
            </a:r>
          </a:p>
          <a:p>
            <a:r>
              <a:rPr lang="ru-RU" sz="3600" dirty="0" smtClean="0"/>
              <a:t>• Но для поступления в ВУЗ  необходимо сдать предметы, которые обозначают </a:t>
            </a:r>
            <a:r>
              <a:rPr lang="ru-RU" sz="3600" dirty="0" err="1" smtClean="0"/>
              <a:t>ВУЗы.Сдать</a:t>
            </a:r>
            <a:r>
              <a:rPr lang="ru-RU" sz="3600" dirty="0" smtClean="0"/>
              <a:t> можно </a:t>
            </a:r>
            <a:r>
              <a:rPr lang="ru-RU" sz="3600" b="1" dirty="0" smtClean="0"/>
              <a:t>любое количество предметов.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Чтобы получить аттестат надо </a:t>
            </a:r>
            <a:r>
              <a:rPr lang="ru-RU" sz="3200" b="1" u="sng" dirty="0" smtClean="0">
                <a:solidFill>
                  <a:srgbClr val="C00000"/>
                </a:solidFill>
              </a:rPr>
              <a:t>по русскому яз. </a:t>
            </a:r>
            <a:r>
              <a:rPr lang="ru-RU" sz="3200" b="1" dirty="0" smtClean="0">
                <a:solidFill>
                  <a:srgbClr val="C00000"/>
                </a:solidFill>
              </a:rPr>
              <a:t>набрать </a:t>
            </a:r>
            <a:r>
              <a:rPr lang="ru-RU" sz="3200" b="1" u="sng" dirty="0" smtClean="0">
                <a:solidFill>
                  <a:srgbClr val="C00000"/>
                </a:solidFill>
              </a:rPr>
              <a:t>не менее 24 баллов, </a:t>
            </a:r>
            <a:r>
              <a:rPr lang="ru-RU" sz="3200" b="1" dirty="0" smtClean="0">
                <a:solidFill>
                  <a:srgbClr val="C00000"/>
                </a:solidFill>
              </a:rPr>
              <a:t>по </a:t>
            </a:r>
            <a:r>
              <a:rPr lang="ru-RU" sz="3200" b="1" u="sng" dirty="0" smtClean="0">
                <a:solidFill>
                  <a:srgbClr val="C00000"/>
                </a:solidFill>
              </a:rPr>
              <a:t>математике профильной-27 балов</a:t>
            </a:r>
            <a:r>
              <a:rPr lang="ru-RU" sz="3200" b="1" dirty="0" smtClean="0">
                <a:solidFill>
                  <a:srgbClr val="C00000"/>
                </a:solidFill>
              </a:rPr>
              <a:t>, или математике </a:t>
            </a:r>
            <a:r>
              <a:rPr lang="ru-RU" sz="3200" b="1" u="sng" dirty="0" smtClean="0">
                <a:solidFill>
                  <a:srgbClr val="C00000"/>
                </a:solidFill>
              </a:rPr>
              <a:t>базовой- не ниже оценки «3»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Математика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Если выпускник сдал только математику базового уровня и получил положительную оценку – это дает право на получение аттестата, но в ВУЗ, куда требуется экзамен по математике, он поступить не может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. Для поступления в ВУЗ необходимо сдавать математику профильного уровня.</a:t>
            </a:r>
            <a:r>
              <a:rPr lang="ru-RU" sz="2800" dirty="0" smtClean="0">
                <a:latin typeface="Arial Black" pitchFamily="34" charset="0"/>
              </a:rPr>
              <a:t> Выпускник имеет право сдать математику только одного уровня: или профиль, или базу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7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Выполненная экзаменационная работа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оценивается в первичных баллах. Количество первичных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баллов за выполнение каждого задания можно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узнать в спецификации КИМ по предмету.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Первичные баллы переводятся в тестовые,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которые и устанавливают итоговый результат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ЕГЭ по 100-балльной шкале.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Результаты ЕГЭ каждого участника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заносятся в федеральную информационную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систему.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8350" cy="8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712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5838825" cy="8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975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Апелляция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Апелляция – это письменное заявление</a:t>
            </a:r>
          </a:p>
          <a:p>
            <a:r>
              <a:rPr lang="ru-RU" sz="3600" dirty="0" smtClean="0"/>
              <a:t>участника ЕГЭ либо о нарушении</a:t>
            </a:r>
          </a:p>
          <a:p>
            <a:r>
              <a:rPr lang="ru-RU" sz="3600" dirty="0" smtClean="0"/>
              <a:t>установленного порядка проведения ЕГЭ </a:t>
            </a:r>
            <a:r>
              <a:rPr lang="ru-RU" sz="3600" dirty="0" smtClean="0">
                <a:solidFill>
                  <a:srgbClr val="C00000"/>
                </a:solidFill>
              </a:rPr>
              <a:t>(заявление надо подать не выходя из пункта проведения экзамена),</a:t>
            </a:r>
          </a:p>
          <a:p>
            <a:r>
              <a:rPr lang="ru-RU" sz="3600" dirty="0" smtClean="0"/>
              <a:t>либо о несогласии с результатами ЕГЭ (заявление подается по месту учебы)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рассмотрения апелляции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• По результатам рассмотрения апелляции</a:t>
            </a:r>
          </a:p>
          <a:p>
            <a:r>
              <a:rPr lang="ru-RU" sz="3200" b="1" dirty="0" smtClean="0"/>
              <a:t>количество выставленных баллов может быть изменено как в сторону увеличения, </a:t>
            </a:r>
          </a:p>
          <a:p>
            <a:r>
              <a:rPr lang="ru-RU" sz="3200" b="1" dirty="0" smtClean="0"/>
              <a:t>так и в сторону уменьшения</a:t>
            </a:r>
          </a:p>
          <a:p>
            <a:r>
              <a:rPr lang="ru-RU" sz="3200" b="1" dirty="0" smtClean="0"/>
              <a:t>• Экзаменационная работа перепроверяется</a:t>
            </a:r>
          </a:p>
          <a:p>
            <a:r>
              <a:rPr lang="ru-RU" sz="3200" b="1" dirty="0" smtClean="0"/>
              <a:t>только в части С</a:t>
            </a:r>
          </a:p>
          <a:p>
            <a:r>
              <a:rPr lang="ru-RU" sz="3200" b="1" dirty="0" smtClean="0"/>
              <a:t>• Черновики, использованные на</a:t>
            </a:r>
          </a:p>
          <a:p>
            <a:r>
              <a:rPr lang="ru-RU" sz="3200" b="1" dirty="0" smtClean="0"/>
              <a:t>экзамене, в качестве материалов апелляции</a:t>
            </a:r>
          </a:p>
          <a:p>
            <a:r>
              <a:rPr lang="ru-RU" sz="3200" b="1" dirty="0" smtClean="0"/>
              <a:t>не рассматриваются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3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расписания ЕГЭ-202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26 мая (пятница)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география, литература, химия;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29 мая (понедельник)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русский язык;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 июня (четверг)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b="1" u="sng" dirty="0">
                <a:solidFill>
                  <a:srgbClr val="C00000"/>
                </a:solidFill>
                <a:latin typeface="Arial"/>
              </a:rPr>
              <a:t>ЕГЭ по математике базового уровня, ЕГЭ по математике профильного уровня;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5 июня (понедельник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 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история, физика;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8 июня (четверг)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обществознание;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13 июня (вторник)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 err="1" smtClean="0">
                <a:solidFill>
                  <a:srgbClr val="000000"/>
                </a:solidFill>
                <a:latin typeface="Arial"/>
              </a:rPr>
              <a:t>иностр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. яз. (письменно),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биология;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16 июня (пятница)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ин.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языки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раздел «Говорение»);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17 июня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(суббота)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 err="1" smtClean="0">
                <a:solidFill>
                  <a:srgbClr val="000000"/>
                </a:solidFill>
                <a:latin typeface="Arial"/>
              </a:rPr>
              <a:t>иностр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языки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раздел «Говорение»);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19 июня (понедельник)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информатика </a:t>
            </a:r>
            <a:endParaRPr lang="en-US" sz="2000" b="1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20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июня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(вторник) —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информатика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/>
              </a:rPr>
            </a:br>
            <a:r>
              <a:rPr lang="ru-RU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/>
              </a:rPr>
            </a:br>
            <a:r>
              <a:rPr lang="ru-RU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/>
              </a:rPr>
            </a:br>
            <a:endParaRPr lang="ru-RU" sz="32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Неудовлетворительный результат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Если выпускник текущего года получает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ниже минимального количества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баллов и по русскому языку, и по математике,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сможет пересдать ЕГЭ только в следующем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Таким образом, выпускнику вместо аттестата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должна быть выдана справка об обучении 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сведения о ЕГЭ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1277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ЕГЭ проводится во всех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субъектах Российской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Результаты ЕГЭ - результат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вступительных испытаний в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ВУЗ</a:t>
            </a:r>
          </a:p>
        </p:txBody>
      </p:sp>
      <p:pic>
        <p:nvPicPr>
          <p:cNvPr id="6" name="Рисунок 5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и процедура проведения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Участники ЕГЭ в основные сроки получают</a:t>
            </a:r>
          </a:p>
          <a:p>
            <a:r>
              <a:rPr lang="ru-RU" sz="3200" u="sng" dirty="0" smtClean="0">
                <a:solidFill>
                  <a:srgbClr val="C00000"/>
                </a:solidFill>
              </a:rPr>
              <a:t>уведомление. </a:t>
            </a:r>
            <a:r>
              <a:rPr lang="ru-RU" sz="3200" dirty="0" smtClean="0"/>
              <a:t>В уведомлении на ЕГЭ</a:t>
            </a:r>
          </a:p>
          <a:p>
            <a:r>
              <a:rPr lang="ru-RU" sz="3200" dirty="0" smtClean="0"/>
              <a:t>указывается:</a:t>
            </a:r>
          </a:p>
          <a:p>
            <a:r>
              <a:rPr lang="ru-RU" sz="3200" dirty="0" smtClean="0"/>
              <a:t>• предметы ЕГЭ</a:t>
            </a:r>
          </a:p>
          <a:p>
            <a:r>
              <a:rPr lang="ru-RU" sz="3200" dirty="0" smtClean="0"/>
              <a:t>• адреса пунктов проведения экзамена (далее –ППЭ)</a:t>
            </a:r>
          </a:p>
          <a:p>
            <a:r>
              <a:rPr lang="ru-RU" sz="3200" dirty="0" smtClean="0"/>
              <a:t>• даты и время начала экзаменов</a:t>
            </a:r>
          </a:p>
          <a:p>
            <a:r>
              <a:rPr lang="ru-RU" sz="3200" dirty="0" smtClean="0"/>
              <a:t>• коды образовательного учреждения и ППЭ</a:t>
            </a:r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ЕГЭ проводится в специальных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пунктах проведения экзамена (ППЭ)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ППЭ нужно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приходить с паспортом и черной гелиевой ручкой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ППЭ выпускников сопровождают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от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ЕГЭ начинается в 10:00 час. </a:t>
            </a:r>
            <a:r>
              <a:rPr lang="ru-RU" sz="2800" dirty="0" smtClean="0"/>
              <a:t>по местному времени.</a:t>
            </a:r>
          </a:p>
          <a:p>
            <a:r>
              <a:rPr lang="ru-RU" sz="2800" dirty="0" smtClean="0"/>
              <a:t>Время начала и окончания экзамена фиксируется</a:t>
            </a:r>
          </a:p>
          <a:p>
            <a:r>
              <a:rPr lang="ru-RU" sz="2800" dirty="0" smtClean="0"/>
              <a:t>на доске.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Разрешается пользоваться на ЕГЭ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математике – линейкой</a:t>
            </a:r>
          </a:p>
          <a:p>
            <a:r>
              <a:rPr lang="ru-RU" sz="2800" dirty="0" smtClean="0"/>
              <a:t> по физике – линейкой и непрограммируемым</a:t>
            </a:r>
          </a:p>
          <a:p>
            <a:r>
              <a:rPr lang="ru-RU" sz="2800" dirty="0" smtClean="0"/>
              <a:t>калькулятором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химии – непрограммируемым</a:t>
            </a:r>
          </a:p>
          <a:p>
            <a:r>
              <a:rPr lang="ru-RU" sz="2800" dirty="0" smtClean="0"/>
              <a:t>калькулятором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географии – линейкой, транспортиром,</a:t>
            </a:r>
          </a:p>
          <a:p>
            <a:r>
              <a:rPr lang="ru-RU" sz="2800" dirty="0" smtClean="0"/>
              <a:t>непрограммируемым калькулятором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Использовать на экзамене </a:t>
            </a:r>
            <a:r>
              <a:rPr lang="ru-RU" sz="4900" b="1" dirty="0" smtClean="0">
                <a:solidFill>
                  <a:srgbClr val="C00000"/>
                </a:solidFill>
              </a:rPr>
              <a:t>запрещено: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МОБИЛЬНЫЕ ТЕЛЕФОНЫ и др. средства связи!</a:t>
            </a:r>
          </a:p>
          <a:p>
            <a:r>
              <a:rPr lang="ru-RU" sz="2800" dirty="0" smtClean="0"/>
              <a:t>любые электронно-вычислительные устройства и</a:t>
            </a:r>
          </a:p>
          <a:p>
            <a:r>
              <a:rPr lang="ru-RU" sz="2800" dirty="0" smtClean="0"/>
              <a:t>справочные материалы и устройства</a:t>
            </a:r>
          </a:p>
          <a:p>
            <a:r>
              <a:rPr lang="ru-RU" sz="2800" dirty="0" smtClean="0"/>
              <a:t>Также запрещаются:</a:t>
            </a:r>
          </a:p>
          <a:p>
            <a:r>
              <a:rPr lang="ru-RU" sz="2800" dirty="0" smtClean="0"/>
              <a:t>• разговоры</a:t>
            </a:r>
          </a:p>
          <a:p>
            <a:r>
              <a:rPr lang="ru-RU" sz="2800" dirty="0" smtClean="0"/>
              <a:t>• вставания с мест</a:t>
            </a:r>
          </a:p>
          <a:p>
            <a:r>
              <a:rPr lang="ru-RU" sz="2800" dirty="0" smtClean="0"/>
              <a:t>• пересаживания</a:t>
            </a:r>
          </a:p>
          <a:p>
            <a:r>
              <a:rPr lang="ru-RU" sz="2800" dirty="0" smtClean="0"/>
              <a:t>• обмен любыми материалами и предметами</a:t>
            </a:r>
          </a:p>
          <a:p>
            <a:r>
              <a:rPr lang="ru-RU" sz="2800" dirty="0" smtClean="0"/>
              <a:t>• хождение по ППЭ во время экзамена без</a:t>
            </a:r>
          </a:p>
          <a:p>
            <a:r>
              <a:rPr lang="ru-RU" sz="2800" dirty="0" smtClean="0"/>
              <a:t>сопровождения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В  ППЭ выпускники проходят через металлоискатель.  </a:t>
            </a:r>
            <a:r>
              <a:rPr lang="ru-RU" sz="3200" b="1" u="sng" dirty="0" smtClean="0">
                <a:solidFill>
                  <a:srgbClr val="C00000"/>
                </a:solidFill>
                <a:cs typeface="Aharoni" pitchFamily="2" charset="-79"/>
              </a:rPr>
              <a:t>Сам факт наличия телефона или другого средства связи  у выпускника может стать причиной его удаления с ППЭ, если даже он не воспользовался телефоном. </a:t>
            </a:r>
          </a:p>
          <a:p>
            <a:r>
              <a:rPr lang="ru-RU" sz="3200" dirty="0" smtClean="0"/>
              <a:t>В аудитории находится не более 15 выпускников. </a:t>
            </a:r>
            <a:r>
              <a:rPr lang="ru-RU" sz="3200" b="1" u="sng" dirty="0" smtClean="0">
                <a:solidFill>
                  <a:srgbClr val="C00000"/>
                </a:solidFill>
              </a:rPr>
              <a:t>В каждой аудитории ведется видеозапись</a:t>
            </a:r>
            <a:r>
              <a:rPr lang="en-US" sz="3200" b="1" u="sng" dirty="0" smtClean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в режиме о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nlein</a:t>
            </a:r>
            <a:r>
              <a:rPr lang="en-US" sz="3200" b="1" u="sng" dirty="0" smtClean="0">
                <a:solidFill>
                  <a:srgbClr val="C00000"/>
                </a:solidFill>
              </a:rPr>
              <a:t>.</a:t>
            </a:r>
            <a:endParaRPr lang="ru-RU" sz="3200" b="1" u="sng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В коридоре выпускников сопровождают организаторы вне аудитории.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Полезные ресурсы: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Официальный сайт ЕГЭ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ФИПИ: </a:t>
            </a:r>
            <a:r>
              <a:rPr lang="en-US" sz="3200" b="1" dirty="0" smtClean="0"/>
              <a:t>http://fipi.ru/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967335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minobr.government-nnov.ru</a:t>
            </a:r>
          </a:p>
          <a:p>
            <a:r>
              <a:rPr lang="en-US" sz="3600" b="1" dirty="0" smtClean="0"/>
              <a:t>obrnadzor.gov.ru</a:t>
            </a:r>
          </a:p>
          <a:p>
            <a:r>
              <a:rPr lang="en-US" sz="3600" b="1" dirty="0" smtClean="0"/>
              <a:t>www.rustest.ru</a:t>
            </a:r>
            <a:endParaRPr lang="ru-RU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ЕГЭ действительны в течение 4-х лет с момента получения результатов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Участники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ЕГЭ-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освоившие основные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программы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и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допущенные в установленном порядке к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(выпускники текущего года)</a:t>
            </a:r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Итоговое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сочинение /изложение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/- допуск к ГИА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256890"/>
              </p:ext>
            </p:extLst>
          </p:nvPr>
        </p:nvGraphicFramePr>
        <p:xfrm>
          <a:off x="251519" y="1916832"/>
          <a:ext cx="8424936" cy="3343656"/>
        </p:xfrm>
        <a:graphic>
          <a:graphicData uri="http://schemas.openxmlformats.org/drawingml/2006/table">
            <a:tbl>
              <a:tblPr/>
              <a:tblGrid>
                <a:gridCol w="3096345"/>
                <a:gridCol w="2520279"/>
                <a:gridCol w="2808312"/>
              </a:tblGrid>
              <a:tr h="1228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.12.202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 b="1" dirty="0" smtClean="0">
                        <a:solidFill>
                          <a:srgbClr val="1F262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среда декабря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.02.202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.05.202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Итоговое сочинение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(изложение) -допуск к ЕГЭ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Статус работы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выпускное сочинение. Экзамен обязателен для всех выпускников: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окончить школу без него нельзя.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Для </a:t>
            </a:r>
            <a:r>
              <a:rPr lang="ru-RU" sz="2000" b="1" dirty="0">
                <a:latin typeface="Arial Black" pitchFamily="34" charset="0"/>
              </a:rPr>
              <a:t>тех, кто собирается поступать на </a:t>
            </a:r>
            <a:r>
              <a:rPr lang="ru-RU" sz="2000" b="1" dirty="0" smtClean="0">
                <a:latin typeface="Arial Black" pitchFamily="34" charset="0"/>
              </a:rPr>
              <a:t>гуманитарные факультеты, это и вступительная работа в вуз</a:t>
            </a:r>
            <a:r>
              <a:rPr lang="ru-RU" sz="2000" dirty="0" smtClean="0">
                <a:latin typeface="Arial Black" pitchFamily="34" charset="0"/>
              </a:rPr>
              <a:t>, который сам организует проверку и выставит баллы от 0 до 10.</a:t>
            </a:r>
          </a:p>
          <a:p>
            <a:r>
              <a:rPr lang="ru-RU" sz="2000" dirty="0" smtClean="0">
                <a:latin typeface="Arial Black" pitchFamily="34" charset="0"/>
              </a:rPr>
              <a:t>10 </a:t>
            </a:r>
            <a:r>
              <a:rPr lang="ru-RU" sz="2000" dirty="0">
                <a:latin typeface="Arial Black" pitchFamily="34" charset="0"/>
              </a:rPr>
              <a:t>баллов — это очень много. Значит, итоговое </a:t>
            </a:r>
            <a:r>
              <a:rPr lang="ru-RU" sz="2000" dirty="0" smtClean="0">
                <a:latin typeface="Arial Black" pitchFamily="34" charset="0"/>
              </a:rPr>
              <a:t>сочинение </a:t>
            </a:r>
            <a:r>
              <a:rPr lang="ru-RU" sz="2000" dirty="0">
                <a:latin typeface="Arial Black" pitchFamily="34" charset="0"/>
              </a:rPr>
              <a:t>может </a:t>
            </a:r>
            <a:r>
              <a:rPr lang="ru-RU" sz="2000" dirty="0" smtClean="0">
                <a:latin typeface="Arial Black" pitchFamily="34" charset="0"/>
              </a:rPr>
              <a:t>в ситуации конкурса стать решающим</a:t>
            </a:r>
            <a:r>
              <a:rPr lang="ru-RU" sz="2000" dirty="0" smtClean="0"/>
              <a:t>. 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Так </a:t>
            </a:r>
            <a:r>
              <a:rPr lang="ru-RU" sz="2000" dirty="0">
                <a:latin typeface="Arial Black" pitchFamily="34" charset="0"/>
              </a:rPr>
              <a:t>к нему и нужно отнестись.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ФИПИ разработал «Критерии оценивания итогового сочинения организациями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реализующими программы высшего образования».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делается оговорка: вузы имеют право разработать собственные критерии.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значит, что ориентироваться на данный документ можно лишь отчасти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С ОВЗ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имеют право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писать вместо итогового сочинения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итоговое изложение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Для этих учащихся время всех экзаменов продлевается на 1,5 часа. Учащимися с ОВЗ считаются дети, имеющие справки об инвалидности или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заключениеПМПК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 Заключение ПМПК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оформляется по направлению участкового врача в комиссию на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ул.Интернациональная, 24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Комиссия выдает список пакета документов , которые необходимо предоставить на комиссию.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Итоговое сочинение /изложение/ -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допуск и 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82341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Работы школьников </a:t>
            </a:r>
            <a:r>
              <a:rPr lang="ru-RU" sz="3200" b="1" dirty="0" smtClean="0"/>
              <a:t>оцениваются </a:t>
            </a:r>
            <a:r>
              <a:rPr lang="ru-RU" sz="3200" b="1" dirty="0"/>
              <a:t>по</a:t>
            </a:r>
          </a:p>
          <a:p>
            <a:r>
              <a:rPr lang="ru-RU" sz="3200" b="1" i="1" dirty="0"/>
              <a:t>пяти критериям: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теме;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Аргументация </a:t>
            </a: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привлечение</a:t>
            </a:r>
          </a:p>
          <a:p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литературного материала;</a:t>
            </a:r>
          </a:p>
          <a:p>
            <a:r>
              <a:rPr lang="ru-RU" sz="2400" b="1" dirty="0" smtClean="0"/>
              <a:t>3.Композиция</a:t>
            </a:r>
            <a:r>
              <a:rPr lang="ru-RU" sz="2400" b="1" dirty="0"/>
              <a:t>;</a:t>
            </a:r>
          </a:p>
          <a:p>
            <a:r>
              <a:rPr lang="ru-RU" sz="2400" b="1" dirty="0" smtClean="0"/>
              <a:t>4.Качество </a:t>
            </a:r>
            <a:r>
              <a:rPr lang="ru-RU" sz="2400" b="1" dirty="0"/>
              <a:t>письменной речи;</a:t>
            </a:r>
          </a:p>
          <a:p>
            <a:r>
              <a:rPr lang="ru-RU" sz="2400" b="1" dirty="0" smtClean="0"/>
              <a:t>5.Грамотность</a:t>
            </a:r>
            <a:r>
              <a:rPr lang="ru-RU" sz="2400" b="1" dirty="0"/>
              <a:t>.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Два первых критерия из </a:t>
            </a:r>
            <a:r>
              <a:rPr lang="ru-RU" sz="2800" b="1" u="sng" dirty="0" smtClean="0">
                <a:solidFill>
                  <a:srgbClr val="FF0000"/>
                </a:solidFill>
              </a:rPr>
              <a:t>этого списка являются обязательными.</a:t>
            </a:r>
          </a:p>
          <a:p>
            <a:r>
              <a:rPr lang="ru-RU" sz="2400" dirty="0" smtClean="0"/>
              <a:t>Чтобы </a:t>
            </a:r>
            <a:r>
              <a:rPr lang="ru-RU" sz="2400" dirty="0"/>
              <a:t>получить </a:t>
            </a:r>
            <a:r>
              <a:rPr lang="ru-RU" sz="2400" dirty="0">
                <a:solidFill>
                  <a:srgbClr val="FF0000"/>
                </a:solidFill>
              </a:rPr>
              <a:t>«зачет», </a:t>
            </a:r>
            <a:r>
              <a:rPr lang="ru-RU" sz="2400" dirty="0" smtClean="0"/>
              <a:t>помимо них </a:t>
            </a:r>
            <a:r>
              <a:rPr lang="ru-RU" sz="2400" dirty="0" smtClean="0">
                <a:solidFill>
                  <a:srgbClr val="FF0000"/>
                </a:solidFill>
              </a:rPr>
              <a:t>нужно выполнить еще как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минимум </a:t>
            </a:r>
            <a:r>
              <a:rPr lang="ru-RU" sz="2400" dirty="0">
                <a:solidFill>
                  <a:srgbClr val="FF0000"/>
                </a:solidFill>
              </a:rPr>
              <a:t>один критерий.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Оценка за сочинение (изложение) 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зачет» - «незачет»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8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школе за экзамен баллы выставляться не будут.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окончания школы нужно получить за работу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зачёт.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зачёт за сочинение будет пропуском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остальным экзаменам. 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справится с сочинением,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другим экзаменам не допускается.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Сайты -помощники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8234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Экспресс-программа по подготовке к выпускному</a:t>
            </a:r>
          </a:p>
          <a:p>
            <a:r>
              <a:rPr lang="en-US" sz="2800" dirty="0" smtClean="0"/>
              <a:t>c</a:t>
            </a:r>
            <a:r>
              <a:rPr lang="ru-RU" sz="2800" dirty="0" err="1" smtClean="0"/>
              <a:t>очинению</a:t>
            </a:r>
            <a:endParaRPr lang="en-US" sz="2800" dirty="0" smtClean="0"/>
          </a:p>
          <a:p>
            <a:r>
              <a:rPr lang="ru-RU" sz="2800" dirty="0" smtClean="0"/>
              <a:t> Подготовка к сочинению. Практические советы</a:t>
            </a:r>
          </a:p>
          <a:p>
            <a:r>
              <a:rPr lang="ru-RU" sz="2800" dirty="0" smtClean="0"/>
              <a:t>и примеры сочинений по всем направлениям.</a:t>
            </a:r>
          </a:p>
          <a:p>
            <a:r>
              <a:rPr lang="ru-RU" sz="2800" dirty="0" smtClean="0"/>
              <a:t>• Итоговое </a:t>
            </a:r>
            <a:r>
              <a:rPr lang="ru-RU" sz="2800" dirty="0" err="1" smtClean="0"/>
              <a:t>сочинение-официальная</a:t>
            </a:r>
            <a:r>
              <a:rPr lang="ru-RU" sz="2800" dirty="0" smtClean="0"/>
              <a:t> информация</a:t>
            </a:r>
          </a:p>
          <a:p>
            <a:r>
              <a:rPr lang="ru-RU" sz="2800" dirty="0" smtClean="0"/>
              <a:t>• Сайт по подготовке к сочинению</a:t>
            </a:r>
          </a:p>
          <a:p>
            <a:r>
              <a:rPr lang="ru-RU" sz="2800" dirty="0" smtClean="0"/>
              <a:t>• Стань грамотным</a:t>
            </a:r>
          </a:p>
          <a:p>
            <a:r>
              <a:rPr lang="ru-RU" sz="2800" dirty="0" smtClean="0"/>
              <a:t>• ФИПИ</a:t>
            </a:r>
            <a:endParaRPr lang="ru-RU" sz="2800" dirty="0"/>
          </a:p>
        </p:txBody>
      </p:sp>
      <p:pic>
        <p:nvPicPr>
          <p:cNvPr id="5" name="Рисунок 4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1077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 </vt:lpstr>
      <vt:lpstr>Основные сведения о ЕГЭ</vt:lpstr>
      <vt:lpstr>Участники ЕГЭ-</vt:lpstr>
      <vt:lpstr>Итоговое сочинение /изложение/- допуск к ГИА </vt:lpstr>
      <vt:lpstr>Итоговое сочинение (изложение) -допуск к ЕГЭ </vt:lpstr>
      <vt:lpstr>УЧАЩИЕСЯ С ОВЗ</vt:lpstr>
      <vt:lpstr>Итоговое сочинение /изложение/ - допуск и ГИА</vt:lpstr>
      <vt:lpstr> Оценка за сочинение (изложение) : «зачет» - «незачет» </vt:lpstr>
      <vt:lpstr>Сайты -помощники</vt:lpstr>
      <vt:lpstr>Для получения аттестата </vt:lpstr>
      <vt:lpstr>Математика </vt:lpstr>
      <vt:lpstr>Результаты ЕГЭ</vt:lpstr>
      <vt:lpstr>Слайд 13</vt:lpstr>
      <vt:lpstr>Слайд 14</vt:lpstr>
      <vt:lpstr>Апелляция</vt:lpstr>
      <vt:lpstr>Результаты рассмотрения апелляции</vt:lpstr>
      <vt:lpstr>Слайд 17</vt:lpstr>
      <vt:lpstr>Проект расписания ЕГЭ-2023 </vt:lpstr>
      <vt:lpstr>Неудовлетворительный результат</vt:lpstr>
      <vt:lpstr>Правила и процедура проведения ЕГЭ</vt:lpstr>
      <vt:lpstr>Слайд 21</vt:lpstr>
      <vt:lpstr>Слайд 22</vt:lpstr>
      <vt:lpstr>Использовать на экзамене запрещено:</vt:lpstr>
      <vt:lpstr>Слайд 24</vt:lpstr>
      <vt:lpstr>Полезные ресурсы:</vt:lpstr>
      <vt:lpstr>Результаты ЕГЭ действительны в течение 4-х лет с момента получения результатов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№42  им.Х.Мамсурова г.Владикавказ</dc:title>
  <dc:creator>bzykova_it</dc:creator>
  <cp:lastModifiedBy>s13</cp:lastModifiedBy>
  <cp:revision>122</cp:revision>
  <cp:lastPrinted>2021-11-26T14:08:12Z</cp:lastPrinted>
  <dcterms:created xsi:type="dcterms:W3CDTF">2017-10-25T08:13:56Z</dcterms:created>
  <dcterms:modified xsi:type="dcterms:W3CDTF">2022-11-15T09:20:20Z</dcterms:modified>
</cp:coreProperties>
</file>